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259" r:id="rId4"/>
    <p:sldId id="258" r:id="rId5"/>
    <p:sldId id="260" r:id="rId6"/>
    <p:sldId id="261" r:id="rId7"/>
    <p:sldId id="262" r:id="rId8"/>
    <p:sldId id="263" r:id="rId9"/>
    <p:sldId id="265" r:id="rId10"/>
    <p:sldId id="267" r:id="rId11"/>
    <p:sldId id="269" r:id="rId12"/>
    <p:sldId id="271" r:id="rId13"/>
    <p:sldId id="273" r:id="rId14"/>
    <p:sldId id="275" r:id="rId15"/>
    <p:sldId id="277" r:id="rId16"/>
    <p:sldId id="279" r:id="rId17"/>
    <p:sldId id="281" r:id="rId18"/>
    <p:sldId id="283" r:id="rId19"/>
    <p:sldId id="285" r:id="rId20"/>
    <p:sldId id="287" r:id="rId21"/>
    <p:sldId id="289" r:id="rId22"/>
    <p:sldId id="291" r:id="rId23"/>
    <p:sldId id="293" r:id="rId24"/>
    <p:sldId id="295" r:id="rId25"/>
    <p:sldId id="296" r:id="rId26"/>
    <p:sldId id="297" r:id="rId27"/>
    <p:sldId id="299" r:id="rId28"/>
    <p:sldId id="301" r:id="rId29"/>
    <p:sldId id="303" r:id="rId30"/>
    <p:sldId id="305" r:id="rId31"/>
    <p:sldId id="307" r:id="rId32"/>
    <p:sldId id="309" r:id="rId33"/>
    <p:sldId id="311" r:id="rId34"/>
    <p:sldId id="310" r:id="rId35"/>
    <p:sldId id="308" r:id="rId36"/>
    <p:sldId id="306" r:id="rId37"/>
    <p:sldId id="304" r:id="rId38"/>
    <p:sldId id="302" r:id="rId39"/>
    <p:sldId id="300" r:id="rId40"/>
    <p:sldId id="298" r:id="rId41"/>
    <p:sldId id="294" r:id="rId42"/>
    <p:sldId id="292" r:id="rId43"/>
    <p:sldId id="290" r:id="rId44"/>
    <p:sldId id="288" r:id="rId45"/>
    <p:sldId id="286" r:id="rId46"/>
    <p:sldId id="284" r:id="rId47"/>
    <p:sldId id="282" r:id="rId48"/>
    <p:sldId id="280" r:id="rId49"/>
    <p:sldId id="278" r:id="rId50"/>
    <p:sldId id="276" r:id="rId51"/>
    <p:sldId id="274" r:id="rId52"/>
    <p:sldId id="272" r:id="rId53"/>
    <p:sldId id="270" r:id="rId54"/>
    <p:sldId id="268" r:id="rId55"/>
    <p:sldId id="266" r:id="rId56"/>
    <p:sldId id="26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77" d="100"/>
          <a:sy n="77" d="100"/>
        </p:scale>
        <p:origin x="-90"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5C3AF4-01A7-4CA7-8111-6F9544C12778}" type="datetimeFigureOut">
              <a:rPr lang="en-US"/>
              <a:t>8/19/2013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735F6-8E99-4CF8-860D-03A7CCB746DD}" type="slidenum">
              <a:rPr lang="en-US"/>
              <a:t>‹#›</a:t>
            </a:fld>
            <a:endParaRPr lang="en-US"/>
          </a:p>
        </p:txBody>
      </p:sp>
    </p:spTree>
    <p:extLst>
      <p:ext uri="{BB962C8B-B14F-4D97-AF65-F5344CB8AC3E}">
        <p14:creationId xmlns:p14="http://schemas.microsoft.com/office/powerpoint/2010/main" val="3128724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a:t>
            </a:fld>
            <a:endParaRPr lang="en-US"/>
          </a:p>
        </p:txBody>
      </p:sp>
    </p:spTree>
    <p:extLst>
      <p:ext uri="{BB962C8B-B14F-4D97-AF65-F5344CB8AC3E}">
        <p14:creationId xmlns:p14="http://schemas.microsoft.com/office/powerpoint/2010/main" val="4041252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10</a:t>
            </a:fld>
            <a:endParaRPr lang="en-US"/>
          </a:p>
        </p:txBody>
      </p:sp>
    </p:spTree>
    <p:extLst>
      <p:ext uri="{BB962C8B-B14F-4D97-AF65-F5344CB8AC3E}">
        <p14:creationId xmlns:p14="http://schemas.microsoft.com/office/powerpoint/2010/main" val="3910208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11</a:t>
            </a:fld>
            <a:endParaRPr lang="en-US"/>
          </a:p>
        </p:txBody>
      </p:sp>
    </p:spTree>
    <p:extLst>
      <p:ext uri="{BB962C8B-B14F-4D97-AF65-F5344CB8AC3E}">
        <p14:creationId xmlns:p14="http://schemas.microsoft.com/office/powerpoint/2010/main" val="1041842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12</a:t>
            </a:fld>
            <a:endParaRPr lang="en-US"/>
          </a:p>
        </p:txBody>
      </p:sp>
    </p:spTree>
    <p:extLst>
      <p:ext uri="{BB962C8B-B14F-4D97-AF65-F5344CB8AC3E}">
        <p14:creationId xmlns:p14="http://schemas.microsoft.com/office/powerpoint/2010/main" val="414986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13</a:t>
            </a:fld>
            <a:endParaRPr lang="en-US"/>
          </a:p>
        </p:txBody>
      </p:sp>
    </p:spTree>
    <p:extLst>
      <p:ext uri="{BB962C8B-B14F-4D97-AF65-F5344CB8AC3E}">
        <p14:creationId xmlns:p14="http://schemas.microsoft.com/office/powerpoint/2010/main" val="165698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14</a:t>
            </a:fld>
            <a:endParaRPr lang="en-US"/>
          </a:p>
        </p:txBody>
      </p:sp>
    </p:spTree>
    <p:extLst>
      <p:ext uri="{BB962C8B-B14F-4D97-AF65-F5344CB8AC3E}">
        <p14:creationId xmlns:p14="http://schemas.microsoft.com/office/powerpoint/2010/main" val="2186942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15</a:t>
            </a:fld>
            <a:endParaRPr lang="en-US"/>
          </a:p>
        </p:txBody>
      </p:sp>
    </p:spTree>
    <p:extLst>
      <p:ext uri="{BB962C8B-B14F-4D97-AF65-F5344CB8AC3E}">
        <p14:creationId xmlns:p14="http://schemas.microsoft.com/office/powerpoint/2010/main" val="327102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16</a:t>
            </a:fld>
            <a:endParaRPr lang="en-US"/>
          </a:p>
        </p:txBody>
      </p:sp>
    </p:spTree>
    <p:extLst>
      <p:ext uri="{BB962C8B-B14F-4D97-AF65-F5344CB8AC3E}">
        <p14:creationId xmlns:p14="http://schemas.microsoft.com/office/powerpoint/2010/main" val="1732493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17</a:t>
            </a:fld>
            <a:endParaRPr lang="en-US"/>
          </a:p>
        </p:txBody>
      </p:sp>
    </p:spTree>
    <p:extLst>
      <p:ext uri="{BB962C8B-B14F-4D97-AF65-F5344CB8AC3E}">
        <p14:creationId xmlns:p14="http://schemas.microsoft.com/office/powerpoint/2010/main" val="1115554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18</a:t>
            </a:fld>
            <a:endParaRPr lang="en-US"/>
          </a:p>
        </p:txBody>
      </p:sp>
    </p:spTree>
    <p:extLst>
      <p:ext uri="{BB962C8B-B14F-4D97-AF65-F5344CB8AC3E}">
        <p14:creationId xmlns:p14="http://schemas.microsoft.com/office/powerpoint/2010/main" val="513864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19</a:t>
            </a:fld>
            <a:endParaRPr lang="en-US"/>
          </a:p>
        </p:txBody>
      </p:sp>
    </p:spTree>
    <p:extLst>
      <p:ext uri="{BB962C8B-B14F-4D97-AF65-F5344CB8AC3E}">
        <p14:creationId xmlns:p14="http://schemas.microsoft.com/office/powerpoint/2010/main" val="2197745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a:t>
            </a:fld>
            <a:endParaRPr lang="en-US"/>
          </a:p>
        </p:txBody>
      </p:sp>
    </p:spTree>
    <p:extLst>
      <p:ext uri="{BB962C8B-B14F-4D97-AF65-F5344CB8AC3E}">
        <p14:creationId xmlns:p14="http://schemas.microsoft.com/office/powerpoint/2010/main" val="247794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20</a:t>
            </a:fld>
            <a:endParaRPr lang="en-US"/>
          </a:p>
        </p:txBody>
      </p:sp>
    </p:spTree>
    <p:extLst>
      <p:ext uri="{BB962C8B-B14F-4D97-AF65-F5344CB8AC3E}">
        <p14:creationId xmlns:p14="http://schemas.microsoft.com/office/powerpoint/2010/main" val="219936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21</a:t>
            </a:fld>
            <a:endParaRPr lang="en-US"/>
          </a:p>
        </p:txBody>
      </p:sp>
    </p:spTree>
    <p:extLst>
      <p:ext uri="{BB962C8B-B14F-4D97-AF65-F5344CB8AC3E}">
        <p14:creationId xmlns:p14="http://schemas.microsoft.com/office/powerpoint/2010/main" val="1141808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22</a:t>
            </a:fld>
            <a:endParaRPr lang="en-US"/>
          </a:p>
        </p:txBody>
      </p:sp>
    </p:spTree>
    <p:extLst>
      <p:ext uri="{BB962C8B-B14F-4D97-AF65-F5344CB8AC3E}">
        <p14:creationId xmlns:p14="http://schemas.microsoft.com/office/powerpoint/2010/main" val="1348093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23</a:t>
            </a:fld>
            <a:endParaRPr lang="en-US"/>
          </a:p>
        </p:txBody>
      </p:sp>
    </p:spTree>
    <p:extLst>
      <p:ext uri="{BB962C8B-B14F-4D97-AF65-F5344CB8AC3E}">
        <p14:creationId xmlns:p14="http://schemas.microsoft.com/office/powerpoint/2010/main" val="27866261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24</a:t>
            </a:fld>
            <a:endParaRPr lang="en-US"/>
          </a:p>
        </p:txBody>
      </p:sp>
    </p:spTree>
    <p:extLst>
      <p:ext uri="{BB962C8B-B14F-4D97-AF65-F5344CB8AC3E}">
        <p14:creationId xmlns:p14="http://schemas.microsoft.com/office/powerpoint/2010/main" val="2331558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25</a:t>
            </a:fld>
            <a:endParaRPr lang="en-US"/>
          </a:p>
        </p:txBody>
      </p:sp>
    </p:spTree>
    <p:extLst>
      <p:ext uri="{BB962C8B-B14F-4D97-AF65-F5344CB8AC3E}">
        <p14:creationId xmlns:p14="http://schemas.microsoft.com/office/powerpoint/2010/main" val="2327101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26</a:t>
            </a:fld>
            <a:endParaRPr lang="en-US"/>
          </a:p>
        </p:txBody>
      </p:sp>
    </p:spTree>
    <p:extLst>
      <p:ext uri="{BB962C8B-B14F-4D97-AF65-F5344CB8AC3E}">
        <p14:creationId xmlns:p14="http://schemas.microsoft.com/office/powerpoint/2010/main" val="2697667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27</a:t>
            </a:fld>
            <a:endParaRPr lang="en-US"/>
          </a:p>
        </p:txBody>
      </p:sp>
    </p:spTree>
    <p:extLst>
      <p:ext uri="{BB962C8B-B14F-4D97-AF65-F5344CB8AC3E}">
        <p14:creationId xmlns:p14="http://schemas.microsoft.com/office/powerpoint/2010/main" val="2992545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28</a:t>
            </a:fld>
            <a:endParaRPr lang="en-US"/>
          </a:p>
        </p:txBody>
      </p:sp>
    </p:spTree>
    <p:extLst>
      <p:ext uri="{BB962C8B-B14F-4D97-AF65-F5344CB8AC3E}">
        <p14:creationId xmlns:p14="http://schemas.microsoft.com/office/powerpoint/2010/main" val="1564865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29</a:t>
            </a:fld>
            <a:endParaRPr lang="en-US"/>
          </a:p>
        </p:txBody>
      </p:sp>
    </p:spTree>
    <p:extLst>
      <p:ext uri="{BB962C8B-B14F-4D97-AF65-F5344CB8AC3E}">
        <p14:creationId xmlns:p14="http://schemas.microsoft.com/office/powerpoint/2010/main" val="149844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a:t>
            </a:fld>
            <a:endParaRPr lang="en-US"/>
          </a:p>
        </p:txBody>
      </p:sp>
    </p:spTree>
    <p:extLst>
      <p:ext uri="{BB962C8B-B14F-4D97-AF65-F5344CB8AC3E}">
        <p14:creationId xmlns:p14="http://schemas.microsoft.com/office/powerpoint/2010/main" val="279857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30</a:t>
            </a:fld>
            <a:endParaRPr lang="en-US"/>
          </a:p>
        </p:txBody>
      </p:sp>
    </p:spTree>
    <p:extLst>
      <p:ext uri="{BB962C8B-B14F-4D97-AF65-F5344CB8AC3E}">
        <p14:creationId xmlns:p14="http://schemas.microsoft.com/office/powerpoint/2010/main" val="10338962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31</a:t>
            </a:fld>
            <a:endParaRPr lang="en-US"/>
          </a:p>
        </p:txBody>
      </p:sp>
    </p:spTree>
    <p:extLst>
      <p:ext uri="{BB962C8B-B14F-4D97-AF65-F5344CB8AC3E}">
        <p14:creationId xmlns:p14="http://schemas.microsoft.com/office/powerpoint/2010/main" val="7208590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32</a:t>
            </a:fld>
            <a:endParaRPr lang="en-US"/>
          </a:p>
        </p:txBody>
      </p:sp>
    </p:spTree>
    <p:extLst>
      <p:ext uri="{BB962C8B-B14F-4D97-AF65-F5344CB8AC3E}">
        <p14:creationId xmlns:p14="http://schemas.microsoft.com/office/powerpoint/2010/main" val="4284953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33</a:t>
            </a:fld>
            <a:endParaRPr lang="en-US"/>
          </a:p>
        </p:txBody>
      </p:sp>
    </p:spTree>
    <p:extLst>
      <p:ext uri="{BB962C8B-B14F-4D97-AF65-F5344CB8AC3E}">
        <p14:creationId xmlns:p14="http://schemas.microsoft.com/office/powerpoint/2010/main" val="1214977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34</a:t>
            </a:fld>
            <a:endParaRPr lang="en-US"/>
          </a:p>
        </p:txBody>
      </p:sp>
    </p:spTree>
    <p:extLst>
      <p:ext uri="{BB962C8B-B14F-4D97-AF65-F5344CB8AC3E}">
        <p14:creationId xmlns:p14="http://schemas.microsoft.com/office/powerpoint/2010/main" val="17902783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35</a:t>
            </a:fld>
            <a:endParaRPr lang="en-US"/>
          </a:p>
        </p:txBody>
      </p:sp>
    </p:spTree>
    <p:extLst>
      <p:ext uri="{BB962C8B-B14F-4D97-AF65-F5344CB8AC3E}">
        <p14:creationId xmlns:p14="http://schemas.microsoft.com/office/powerpoint/2010/main" val="2833628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36</a:t>
            </a:fld>
            <a:endParaRPr lang="en-US"/>
          </a:p>
        </p:txBody>
      </p:sp>
    </p:spTree>
    <p:extLst>
      <p:ext uri="{BB962C8B-B14F-4D97-AF65-F5344CB8AC3E}">
        <p14:creationId xmlns:p14="http://schemas.microsoft.com/office/powerpoint/2010/main" val="1098004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37</a:t>
            </a:fld>
            <a:endParaRPr lang="en-US"/>
          </a:p>
        </p:txBody>
      </p:sp>
    </p:spTree>
    <p:extLst>
      <p:ext uri="{BB962C8B-B14F-4D97-AF65-F5344CB8AC3E}">
        <p14:creationId xmlns:p14="http://schemas.microsoft.com/office/powerpoint/2010/main" val="42677301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38</a:t>
            </a:fld>
            <a:endParaRPr lang="en-US"/>
          </a:p>
        </p:txBody>
      </p:sp>
    </p:spTree>
    <p:extLst>
      <p:ext uri="{BB962C8B-B14F-4D97-AF65-F5344CB8AC3E}">
        <p14:creationId xmlns:p14="http://schemas.microsoft.com/office/powerpoint/2010/main" val="3392452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39</a:t>
            </a:fld>
            <a:endParaRPr lang="en-US"/>
          </a:p>
        </p:txBody>
      </p:sp>
    </p:spTree>
    <p:extLst>
      <p:ext uri="{BB962C8B-B14F-4D97-AF65-F5344CB8AC3E}">
        <p14:creationId xmlns:p14="http://schemas.microsoft.com/office/powerpoint/2010/main" val="411522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a:t>
            </a:fld>
            <a:endParaRPr lang="en-US"/>
          </a:p>
        </p:txBody>
      </p:sp>
    </p:spTree>
    <p:extLst>
      <p:ext uri="{BB962C8B-B14F-4D97-AF65-F5344CB8AC3E}">
        <p14:creationId xmlns:p14="http://schemas.microsoft.com/office/powerpoint/2010/main" val="23877843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40</a:t>
            </a:fld>
            <a:endParaRPr lang="en-US"/>
          </a:p>
        </p:txBody>
      </p:sp>
    </p:spTree>
    <p:extLst>
      <p:ext uri="{BB962C8B-B14F-4D97-AF65-F5344CB8AC3E}">
        <p14:creationId xmlns:p14="http://schemas.microsoft.com/office/powerpoint/2010/main" val="3378917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41</a:t>
            </a:fld>
            <a:endParaRPr lang="en-US"/>
          </a:p>
        </p:txBody>
      </p:sp>
    </p:spTree>
    <p:extLst>
      <p:ext uri="{BB962C8B-B14F-4D97-AF65-F5344CB8AC3E}">
        <p14:creationId xmlns:p14="http://schemas.microsoft.com/office/powerpoint/2010/main" val="10526834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42</a:t>
            </a:fld>
            <a:endParaRPr lang="en-US"/>
          </a:p>
        </p:txBody>
      </p:sp>
    </p:spTree>
    <p:extLst>
      <p:ext uri="{BB962C8B-B14F-4D97-AF65-F5344CB8AC3E}">
        <p14:creationId xmlns:p14="http://schemas.microsoft.com/office/powerpoint/2010/main" val="24806020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43</a:t>
            </a:fld>
            <a:endParaRPr lang="en-US"/>
          </a:p>
        </p:txBody>
      </p:sp>
    </p:spTree>
    <p:extLst>
      <p:ext uri="{BB962C8B-B14F-4D97-AF65-F5344CB8AC3E}">
        <p14:creationId xmlns:p14="http://schemas.microsoft.com/office/powerpoint/2010/main" val="12177348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44</a:t>
            </a:fld>
            <a:endParaRPr lang="en-US"/>
          </a:p>
        </p:txBody>
      </p:sp>
    </p:spTree>
    <p:extLst>
      <p:ext uri="{BB962C8B-B14F-4D97-AF65-F5344CB8AC3E}">
        <p14:creationId xmlns:p14="http://schemas.microsoft.com/office/powerpoint/2010/main" val="32029610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45</a:t>
            </a:fld>
            <a:endParaRPr lang="en-US"/>
          </a:p>
        </p:txBody>
      </p:sp>
    </p:spTree>
    <p:extLst>
      <p:ext uri="{BB962C8B-B14F-4D97-AF65-F5344CB8AC3E}">
        <p14:creationId xmlns:p14="http://schemas.microsoft.com/office/powerpoint/2010/main" val="2213770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46</a:t>
            </a:fld>
            <a:endParaRPr lang="en-US"/>
          </a:p>
        </p:txBody>
      </p:sp>
    </p:spTree>
    <p:extLst>
      <p:ext uri="{BB962C8B-B14F-4D97-AF65-F5344CB8AC3E}">
        <p14:creationId xmlns:p14="http://schemas.microsoft.com/office/powerpoint/2010/main" val="1643828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47</a:t>
            </a:fld>
            <a:endParaRPr lang="en-US"/>
          </a:p>
        </p:txBody>
      </p:sp>
    </p:spTree>
    <p:extLst>
      <p:ext uri="{BB962C8B-B14F-4D97-AF65-F5344CB8AC3E}">
        <p14:creationId xmlns:p14="http://schemas.microsoft.com/office/powerpoint/2010/main" val="13973967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48</a:t>
            </a:fld>
            <a:endParaRPr lang="en-US"/>
          </a:p>
        </p:txBody>
      </p:sp>
    </p:spTree>
    <p:extLst>
      <p:ext uri="{BB962C8B-B14F-4D97-AF65-F5344CB8AC3E}">
        <p14:creationId xmlns:p14="http://schemas.microsoft.com/office/powerpoint/2010/main" val="68134715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49</a:t>
            </a:fld>
            <a:endParaRPr lang="en-US"/>
          </a:p>
        </p:txBody>
      </p:sp>
    </p:spTree>
    <p:extLst>
      <p:ext uri="{BB962C8B-B14F-4D97-AF65-F5344CB8AC3E}">
        <p14:creationId xmlns:p14="http://schemas.microsoft.com/office/powerpoint/2010/main" val="69278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a:t>
            </a:fld>
            <a:endParaRPr lang="en-US"/>
          </a:p>
        </p:txBody>
      </p:sp>
    </p:spTree>
    <p:extLst>
      <p:ext uri="{BB962C8B-B14F-4D97-AF65-F5344CB8AC3E}">
        <p14:creationId xmlns:p14="http://schemas.microsoft.com/office/powerpoint/2010/main" val="36056012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50</a:t>
            </a:fld>
            <a:endParaRPr lang="en-US"/>
          </a:p>
        </p:txBody>
      </p:sp>
    </p:spTree>
    <p:extLst>
      <p:ext uri="{BB962C8B-B14F-4D97-AF65-F5344CB8AC3E}">
        <p14:creationId xmlns:p14="http://schemas.microsoft.com/office/powerpoint/2010/main" val="10116007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51</a:t>
            </a:fld>
            <a:endParaRPr lang="en-US"/>
          </a:p>
        </p:txBody>
      </p:sp>
    </p:spTree>
    <p:extLst>
      <p:ext uri="{BB962C8B-B14F-4D97-AF65-F5344CB8AC3E}">
        <p14:creationId xmlns:p14="http://schemas.microsoft.com/office/powerpoint/2010/main" val="16987901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52</a:t>
            </a:fld>
            <a:endParaRPr lang="en-US"/>
          </a:p>
        </p:txBody>
      </p:sp>
    </p:spTree>
    <p:extLst>
      <p:ext uri="{BB962C8B-B14F-4D97-AF65-F5344CB8AC3E}">
        <p14:creationId xmlns:p14="http://schemas.microsoft.com/office/powerpoint/2010/main" val="1445052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53</a:t>
            </a:fld>
            <a:endParaRPr lang="en-US"/>
          </a:p>
        </p:txBody>
      </p:sp>
    </p:spTree>
    <p:extLst>
      <p:ext uri="{BB962C8B-B14F-4D97-AF65-F5344CB8AC3E}">
        <p14:creationId xmlns:p14="http://schemas.microsoft.com/office/powerpoint/2010/main" val="26946225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54</a:t>
            </a:fld>
            <a:endParaRPr lang="en-US"/>
          </a:p>
        </p:txBody>
      </p:sp>
    </p:spTree>
    <p:extLst>
      <p:ext uri="{BB962C8B-B14F-4D97-AF65-F5344CB8AC3E}">
        <p14:creationId xmlns:p14="http://schemas.microsoft.com/office/powerpoint/2010/main" val="23675395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55</a:t>
            </a:fld>
            <a:endParaRPr lang="en-US"/>
          </a:p>
        </p:txBody>
      </p:sp>
    </p:spTree>
    <p:extLst>
      <p:ext uri="{BB962C8B-B14F-4D97-AF65-F5344CB8AC3E}">
        <p14:creationId xmlns:p14="http://schemas.microsoft.com/office/powerpoint/2010/main" val="42832016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56</a:t>
            </a:fld>
            <a:endParaRPr lang="en-US"/>
          </a:p>
        </p:txBody>
      </p:sp>
    </p:spTree>
    <p:extLst>
      <p:ext uri="{BB962C8B-B14F-4D97-AF65-F5344CB8AC3E}">
        <p14:creationId xmlns:p14="http://schemas.microsoft.com/office/powerpoint/2010/main" val="174301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6</a:t>
            </a:fld>
            <a:endParaRPr lang="en-US"/>
          </a:p>
        </p:txBody>
      </p:sp>
    </p:spTree>
    <p:extLst>
      <p:ext uri="{BB962C8B-B14F-4D97-AF65-F5344CB8AC3E}">
        <p14:creationId xmlns:p14="http://schemas.microsoft.com/office/powerpoint/2010/main" val="512583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7</a:t>
            </a:fld>
            <a:endParaRPr lang="en-US"/>
          </a:p>
        </p:txBody>
      </p:sp>
    </p:spTree>
    <p:extLst>
      <p:ext uri="{BB962C8B-B14F-4D97-AF65-F5344CB8AC3E}">
        <p14:creationId xmlns:p14="http://schemas.microsoft.com/office/powerpoint/2010/main" val="56245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8</a:t>
            </a:fld>
            <a:endParaRPr lang="en-US"/>
          </a:p>
        </p:txBody>
      </p:sp>
    </p:spTree>
    <p:extLst>
      <p:ext uri="{BB962C8B-B14F-4D97-AF65-F5344CB8AC3E}">
        <p14:creationId xmlns:p14="http://schemas.microsoft.com/office/powerpoint/2010/main" val="2743065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3735F6-8E99-4CF8-860D-03A7CCB746DD}" type="slidenum">
              <a:rPr lang="en-US"/>
              <a:t>9</a:t>
            </a:fld>
            <a:endParaRPr lang="en-US"/>
          </a:p>
        </p:txBody>
      </p:sp>
    </p:spTree>
    <p:extLst>
      <p:ext uri="{BB962C8B-B14F-4D97-AF65-F5344CB8AC3E}">
        <p14:creationId xmlns:p14="http://schemas.microsoft.com/office/powerpoint/2010/main" val="344790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73196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90231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16302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03149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684550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420534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745975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707504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41769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292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8/19/2013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1430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941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8/19/2013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81346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8/19/2013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6994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8/19/2013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12197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37666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8/19/2013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67218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FA7AC5-6045-4418-8E60-F48788734473}" type="datetimeFigureOut">
              <a:rPr lang="en-US" smtClean="0"/>
              <a:t>8/19/2013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953364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AP Human Geography Key Issue </a:t>
            </a:r>
            <a:r>
              <a:rPr lang="en-US" dirty="0" smtClean="0"/>
              <a:t>Answers</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7082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key issue 2</a:t>
            </a:r>
            <a:endParaRPr lang="en-US" dirty="0"/>
          </a:p>
        </p:txBody>
      </p:sp>
      <p:sp>
        <p:nvSpPr>
          <p:cNvPr id="3" name="Content Placeholder 2"/>
          <p:cNvSpPr>
            <a:spLocks noGrp="1"/>
          </p:cNvSpPr>
          <p:nvPr>
            <p:ph idx="1"/>
          </p:nvPr>
        </p:nvSpPr>
        <p:spPr/>
        <p:txBody>
          <a:bodyPr/>
          <a:lstStyle/>
          <a:p>
            <a:r>
              <a:rPr lang="en-US" dirty="0" smtClean="0"/>
              <a:t>Where Are Migrants Distributed?</a:t>
            </a:r>
          </a:p>
          <a:p>
            <a:pPr lvl="1"/>
            <a:r>
              <a:rPr lang="en-US" dirty="0" smtClean="0"/>
              <a:t>Migrants are often distributed by where the most economic opportunities are. Places such as the United States, Canada, Australia, and Europe (ten years ago) were places of huge economic success. An example of this is </a:t>
            </a:r>
            <a:r>
              <a:rPr lang="en-US" dirty="0"/>
              <a:t>d</a:t>
            </a:r>
            <a:r>
              <a:rPr lang="en-US" dirty="0" smtClean="0"/>
              <a:t>uring the American Industrial Revolution, many Europeans moved to the United States for economic opportunities they lacked in Europe.</a:t>
            </a:r>
          </a:p>
        </p:txBody>
      </p:sp>
    </p:spTree>
    <p:extLst>
      <p:ext uri="{BB962C8B-B14F-4D97-AF65-F5344CB8AC3E}">
        <p14:creationId xmlns:p14="http://schemas.microsoft.com/office/powerpoint/2010/main" val="393798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key issue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Do Migrants Face Obstacles?</a:t>
            </a:r>
          </a:p>
          <a:p>
            <a:pPr lvl="1"/>
            <a:r>
              <a:rPr lang="en-US" dirty="0" smtClean="0"/>
              <a:t>Migrant face obstacles such as Immigration policies of host countries. Such as the United States, the US has a quota that when filled for that year no other people can immigrate in legally.</a:t>
            </a:r>
          </a:p>
          <a:p>
            <a:pPr lvl="1"/>
            <a:r>
              <a:rPr lang="en-US" dirty="0" smtClean="0"/>
              <a:t>Cultural problems leaving their own country. Sometimes countries do not want their people to leave for fear of what they may say about the internal integrity of that state. Examples of this include Cuba, North Korea, and West Germany.</a:t>
            </a:r>
          </a:p>
          <a:p>
            <a:pPr lvl="1"/>
            <a:r>
              <a:rPr lang="en-US" dirty="0" smtClean="0"/>
              <a:t>Migrant also face physical barriers such as mountains, oceans, and deserts. These however are now not as much as a problem due to the invention and commercialization of the airplane.</a:t>
            </a:r>
            <a:endParaRPr lang="en-US" dirty="0"/>
          </a:p>
        </p:txBody>
      </p:sp>
    </p:spTree>
    <p:extLst>
      <p:ext uri="{BB962C8B-B14F-4D97-AF65-F5344CB8AC3E}">
        <p14:creationId xmlns:p14="http://schemas.microsoft.com/office/powerpoint/2010/main" val="128456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key issue 4</a:t>
            </a:r>
            <a:endParaRPr lang="en-US" dirty="0"/>
          </a:p>
        </p:txBody>
      </p:sp>
      <p:sp>
        <p:nvSpPr>
          <p:cNvPr id="3" name="Content Placeholder 2"/>
          <p:cNvSpPr>
            <a:spLocks noGrp="1"/>
          </p:cNvSpPr>
          <p:nvPr>
            <p:ph idx="1"/>
          </p:nvPr>
        </p:nvSpPr>
        <p:spPr/>
        <p:txBody>
          <a:bodyPr/>
          <a:lstStyle/>
          <a:p>
            <a:r>
              <a:rPr lang="en-US" dirty="0" smtClean="0"/>
              <a:t>Why Do People Migrate Within a Country?</a:t>
            </a:r>
          </a:p>
          <a:p>
            <a:pPr lvl="1"/>
            <a:r>
              <a:rPr lang="en-US" dirty="0" smtClean="0"/>
              <a:t>People may migrate within a country due to political strife in a certain area that they wish to get away from. AN example of this is Cyprus. In the north there are the Greeks and in the south there are the Turks. In the middle there are often open conflicts which is why there is a armed gate/wall dividing the to ethnicities.</a:t>
            </a:r>
            <a:endParaRPr lang="en-US" dirty="0"/>
          </a:p>
        </p:txBody>
      </p:sp>
    </p:spTree>
    <p:extLst>
      <p:ext uri="{BB962C8B-B14F-4D97-AF65-F5344CB8AC3E}">
        <p14:creationId xmlns:p14="http://schemas.microsoft.com/office/powerpoint/2010/main" val="124466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key issue 1</a:t>
            </a:r>
            <a:endParaRPr lang="en-US" dirty="0"/>
          </a:p>
        </p:txBody>
      </p:sp>
      <p:sp>
        <p:nvSpPr>
          <p:cNvPr id="3" name="Content Placeholder 2"/>
          <p:cNvSpPr>
            <a:spLocks noGrp="1"/>
          </p:cNvSpPr>
          <p:nvPr>
            <p:ph idx="1"/>
          </p:nvPr>
        </p:nvSpPr>
        <p:spPr/>
        <p:txBody>
          <a:bodyPr/>
          <a:lstStyle/>
          <a:p>
            <a:r>
              <a:rPr lang="en-US" dirty="0" smtClean="0"/>
              <a:t>Where Do Folk and Popular Cultures Originate and Diffuse?</a:t>
            </a:r>
          </a:p>
          <a:p>
            <a:pPr lvl="1"/>
            <a:r>
              <a:rPr lang="en-US" dirty="0" smtClean="0"/>
              <a:t>Folk culture generally originates in semi secluded areas and do not diffuse far unless they become part of popular culture. Folk culture includes folk art, folk dancing, and more well known folk music.</a:t>
            </a:r>
          </a:p>
          <a:p>
            <a:pPr lvl="1"/>
            <a:r>
              <a:rPr lang="en-US" dirty="0" smtClean="0"/>
              <a:t>Popular culture on the other hand often originates in densely populated areas that are well known as cities of industry such as London, New York, and Paris. An example of popular culture is fashion.</a:t>
            </a:r>
            <a:endParaRPr lang="en-US" dirty="0"/>
          </a:p>
        </p:txBody>
      </p:sp>
    </p:spTree>
    <p:extLst>
      <p:ext uri="{BB962C8B-B14F-4D97-AF65-F5344CB8AC3E}">
        <p14:creationId xmlns:p14="http://schemas.microsoft.com/office/powerpoint/2010/main" val="1703224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key issue 2</a:t>
            </a:r>
            <a:endParaRPr lang="en-US" dirty="0"/>
          </a:p>
        </p:txBody>
      </p:sp>
      <p:sp>
        <p:nvSpPr>
          <p:cNvPr id="3" name="Content Placeholder 2"/>
          <p:cNvSpPr>
            <a:spLocks noGrp="1"/>
          </p:cNvSpPr>
          <p:nvPr>
            <p:ph idx="1"/>
          </p:nvPr>
        </p:nvSpPr>
        <p:spPr/>
        <p:txBody>
          <a:bodyPr/>
          <a:lstStyle/>
          <a:p>
            <a:r>
              <a:rPr lang="en-US" dirty="0" smtClean="0"/>
              <a:t>Why Is Folk Culture Clustered?</a:t>
            </a:r>
          </a:p>
          <a:p>
            <a:pPr lvl="1"/>
            <a:r>
              <a:rPr lang="en-US" dirty="0" smtClean="0"/>
              <a:t>Folk Culture is clustered because certain groups of people generally cluster together because humans usually want to migrate to what is familiar to them. When people migrate from an area they bring their customs and their heritage with them, and want to be with people who share the same customs and heritage.</a:t>
            </a:r>
            <a:endParaRPr lang="en-US" dirty="0"/>
          </a:p>
        </p:txBody>
      </p:sp>
    </p:spTree>
    <p:extLst>
      <p:ext uri="{BB962C8B-B14F-4D97-AF65-F5344CB8AC3E}">
        <p14:creationId xmlns:p14="http://schemas.microsoft.com/office/powerpoint/2010/main" val="2454003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key issue 3</a:t>
            </a:r>
            <a:endParaRPr lang="en-US" dirty="0"/>
          </a:p>
        </p:txBody>
      </p:sp>
      <p:sp>
        <p:nvSpPr>
          <p:cNvPr id="3" name="Content Placeholder 2"/>
          <p:cNvSpPr>
            <a:spLocks noGrp="1"/>
          </p:cNvSpPr>
          <p:nvPr>
            <p:ph idx="1"/>
          </p:nvPr>
        </p:nvSpPr>
        <p:spPr/>
        <p:txBody>
          <a:bodyPr/>
          <a:lstStyle/>
          <a:p>
            <a:r>
              <a:rPr lang="en-US" dirty="0" smtClean="0"/>
              <a:t>Why Is Popular Culture Widely Distributed?</a:t>
            </a:r>
          </a:p>
          <a:p>
            <a:pPr lvl="1"/>
            <a:r>
              <a:rPr lang="en-US" dirty="0" smtClean="0"/>
              <a:t>Popular Culture is widely distributed because everyone likes to “stay in the loop” or be the one left out. An example of this is the type of housing in a area that spreads: Elizabethan type houses, and Gothic style houses</a:t>
            </a:r>
            <a:r>
              <a:rPr lang="en-US" dirty="0"/>
              <a:t>.</a:t>
            </a:r>
          </a:p>
        </p:txBody>
      </p:sp>
    </p:spTree>
    <p:extLst>
      <p:ext uri="{BB962C8B-B14F-4D97-AF65-F5344CB8AC3E}">
        <p14:creationId xmlns:p14="http://schemas.microsoft.com/office/powerpoint/2010/main" val="279635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key issue 4</a:t>
            </a:r>
            <a:endParaRPr lang="en-US" dirty="0"/>
          </a:p>
        </p:txBody>
      </p:sp>
      <p:sp>
        <p:nvSpPr>
          <p:cNvPr id="3" name="Content Placeholder 2"/>
          <p:cNvSpPr>
            <a:spLocks noGrp="1"/>
          </p:cNvSpPr>
          <p:nvPr>
            <p:ph idx="1"/>
          </p:nvPr>
        </p:nvSpPr>
        <p:spPr/>
        <p:txBody>
          <a:bodyPr/>
          <a:lstStyle/>
          <a:p>
            <a:r>
              <a:rPr lang="en-US" dirty="0" smtClean="0"/>
              <a:t>Why Does Globalization of Popular Culture </a:t>
            </a:r>
            <a:r>
              <a:rPr lang="en-US" dirty="0"/>
              <a:t>C</a:t>
            </a:r>
            <a:r>
              <a:rPr lang="en-US" dirty="0" smtClean="0"/>
              <a:t>ause Problems?</a:t>
            </a:r>
          </a:p>
          <a:p>
            <a:pPr lvl="1"/>
            <a:r>
              <a:rPr lang="en-US" dirty="0" smtClean="0"/>
              <a:t>This causes problems because many countries such as England, France, Germany, Poland, China, Japan, and many other older nations because they want to keep their historic value but it is being threatened by popular culture such as malls, movie theatres, and other shopping stores.</a:t>
            </a:r>
            <a:endParaRPr lang="en-US" dirty="0"/>
          </a:p>
        </p:txBody>
      </p:sp>
    </p:spTree>
    <p:extLst>
      <p:ext uri="{BB962C8B-B14F-4D97-AF65-F5344CB8AC3E}">
        <p14:creationId xmlns:p14="http://schemas.microsoft.com/office/powerpoint/2010/main" val="4167989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key issue 1</a:t>
            </a:r>
            <a:endParaRPr lang="en-US" dirty="0"/>
          </a:p>
        </p:txBody>
      </p:sp>
      <p:sp>
        <p:nvSpPr>
          <p:cNvPr id="3" name="Content Placeholder 2"/>
          <p:cNvSpPr>
            <a:spLocks noGrp="1"/>
          </p:cNvSpPr>
          <p:nvPr>
            <p:ph idx="1"/>
          </p:nvPr>
        </p:nvSpPr>
        <p:spPr/>
        <p:txBody>
          <a:bodyPr/>
          <a:lstStyle/>
          <a:p>
            <a:r>
              <a:rPr lang="en-US" dirty="0" smtClean="0"/>
              <a:t>Where Are English-Language Speakers Distributed?</a:t>
            </a:r>
          </a:p>
          <a:p>
            <a:pPr lvl="1"/>
            <a:r>
              <a:rPr lang="en-US" dirty="0" smtClean="0"/>
              <a:t>English speakers are the most prevalent speakers except for Mandarin speakers. However Mandarin speakers are clustered in China and English is the official language in 45 countries. Two billion people live in an area where English is the official language even of they do not speak it (that is one third of the world).</a:t>
            </a:r>
            <a:endParaRPr lang="en-US" dirty="0"/>
          </a:p>
        </p:txBody>
      </p:sp>
    </p:spTree>
    <p:extLst>
      <p:ext uri="{BB962C8B-B14F-4D97-AF65-F5344CB8AC3E}">
        <p14:creationId xmlns:p14="http://schemas.microsoft.com/office/powerpoint/2010/main" val="2832773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key issue 2</a:t>
            </a:r>
            <a:endParaRPr lang="en-US" dirty="0"/>
          </a:p>
        </p:txBody>
      </p:sp>
      <p:sp>
        <p:nvSpPr>
          <p:cNvPr id="3" name="Content Placeholder 2"/>
          <p:cNvSpPr>
            <a:spLocks noGrp="1"/>
          </p:cNvSpPr>
          <p:nvPr>
            <p:ph idx="1"/>
          </p:nvPr>
        </p:nvSpPr>
        <p:spPr/>
        <p:txBody>
          <a:bodyPr/>
          <a:lstStyle/>
          <a:p>
            <a:r>
              <a:rPr lang="en-US" dirty="0" smtClean="0"/>
              <a:t>Why Is English Related to Other Languages?</a:t>
            </a:r>
          </a:p>
          <a:p>
            <a:pPr lvl="1"/>
            <a:r>
              <a:rPr lang="en-US" dirty="0" smtClean="0"/>
              <a:t>English is a part of the Germanic Branch of the Indo-European Branches of language. This branch also includes German which makes it closer to English. Another branch of the Indo-European languages are the Romance, Indo-Iranian, and Balto-Slavic. All of these are related because they stem from a single language branch and so a single language.</a:t>
            </a:r>
            <a:endParaRPr lang="en-US" dirty="0"/>
          </a:p>
        </p:txBody>
      </p:sp>
    </p:spTree>
    <p:extLst>
      <p:ext uri="{BB962C8B-B14F-4D97-AF65-F5344CB8AC3E}">
        <p14:creationId xmlns:p14="http://schemas.microsoft.com/office/powerpoint/2010/main" val="847143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key issue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 Are Language Families Distributed?</a:t>
            </a:r>
          </a:p>
          <a:p>
            <a:pPr lvl="1"/>
            <a:r>
              <a:rPr lang="en-US" dirty="0" smtClean="0"/>
              <a:t>Indo-European family- 50% of all people speak it</a:t>
            </a:r>
          </a:p>
          <a:p>
            <a:pPr lvl="1"/>
            <a:r>
              <a:rPr lang="en-US" dirty="0" smtClean="0"/>
              <a:t>Tibetan Family- about 20% of all people speak it</a:t>
            </a:r>
          </a:p>
          <a:p>
            <a:pPr lvl="1"/>
            <a:r>
              <a:rPr lang="en-US" dirty="0" smtClean="0"/>
              <a:t>About 5% speak a language in each of the following</a:t>
            </a:r>
          </a:p>
          <a:p>
            <a:pPr lvl="2"/>
            <a:r>
              <a:rPr lang="en-US" dirty="0" smtClean="0"/>
              <a:t>Afro- </a:t>
            </a:r>
            <a:r>
              <a:rPr lang="en-US" dirty="0" smtClean="0"/>
              <a:t>Asiatic</a:t>
            </a:r>
            <a:endParaRPr lang="en-US" dirty="0" smtClean="0"/>
          </a:p>
          <a:p>
            <a:pPr lvl="2"/>
            <a:r>
              <a:rPr lang="en-US" dirty="0" smtClean="0"/>
              <a:t>Austronesian</a:t>
            </a:r>
          </a:p>
          <a:p>
            <a:pPr lvl="2"/>
            <a:r>
              <a:rPr lang="en-US" dirty="0" smtClean="0"/>
              <a:t>Niger-Congo</a:t>
            </a:r>
          </a:p>
          <a:p>
            <a:pPr lvl="2"/>
            <a:r>
              <a:rPr lang="en-US" dirty="0" smtClean="0"/>
              <a:t>Dravidian</a:t>
            </a:r>
            <a:endParaRPr lang="en-US" dirty="0"/>
          </a:p>
          <a:p>
            <a:pPr lvl="3"/>
            <a:r>
              <a:rPr lang="en-US" dirty="0" smtClean="0"/>
              <a:t>The Other remaining 10% speak languages belong to smaller language families</a:t>
            </a:r>
          </a:p>
        </p:txBody>
      </p:sp>
    </p:spTree>
    <p:extLst>
      <p:ext uri="{BB962C8B-B14F-4D97-AF65-F5344CB8AC3E}">
        <p14:creationId xmlns:p14="http://schemas.microsoft.com/office/powerpoint/2010/main" val="151713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1; key issue 1</a:t>
            </a:r>
          </a:p>
        </p:txBody>
      </p:sp>
      <p:sp>
        <p:nvSpPr>
          <p:cNvPr id="3" name="Content Placeholder 2"/>
          <p:cNvSpPr>
            <a:spLocks noGrp="1"/>
          </p:cNvSpPr>
          <p:nvPr>
            <p:ph idx="1"/>
          </p:nvPr>
        </p:nvSpPr>
        <p:spPr/>
        <p:txBody>
          <a:bodyPr>
            <a:normAutofit lnSpcReduction="10000"/>
          </a:bodyPr>
          <a:lstStyle/>
          <a:p>
            <a:r>
              <a:rPr lang="en-US" sz="2800">
                <a:solidFill>
                  <a:srgbClr val="000000"/>
                </a:solidFill>
                <a:latin typeface="Corbel"/>
              </a:rPr>
              <a:t>How Do Geographers Address Where Things Are?</a:t>
            </a:r>
          </a:p>
          <a:p>
            <a:pPr lvl="1"/>
            <a:r>
              <a:rPr lang="en-US" sz="2400">
                <a:solidFill>
                  <a:srgbClr val="000000"/>
                </a:solidFill>
                <a:latin typeface="Corbel"/>
              </a:rPr>
              <a:t>Geographers address where things are by the use of maps and the things position in relation to other things. Geographers use maps to find where things are by the use of the lines of Latitude and Longitude, invisible lines that divide the world into one giant graph. Some contemporary tools include GIS (geographic information system), and remote sensing. GIS is a computer system that capture store, query, analyze, and display geographic data.</a:t>
            </a:r>
          </a:p>
        </p:txBody>
      </p:sp>
    </p:spTree>
    <p:extLst>
      <p:ext uri="{BB962C8B-B14F-4D97-AF65-F5344CB8AC3E}">
        <p14:creationId xmlns:p14="http://schemas.microsoft.com/office/powerpoint/2010/main" val="2505682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key issue 4</a:t>
            </a:r>
            <a:endParaRPr lang="en-US" dirty="0"/>
          </a:p>
        </p:txBody>
      </p:sp>
      <p:sp>
        <p:nvSpPr>
          <p:cNvPr id="3" name="Content Placeholder 2"/>
          <p:cNvSpPr>
            <a:spLocks noGrp="1"/>
          </p:cNvSpPr>
          <p:nvPr>
            <p:ph idx="1"/>
          </p:nvPr>
        </p:nvSpPr>
        <p:spPr/>
        <p:txBody>
          <a:bodyPr/>
          <a:lstStyle/>
          <a:p>
            <a:r>
              <a:rPr lang="en-US" dirty="0" smtClean="0"/>
              <a:t>Why Do People Preserve Local Languages</a:t>
            </a:r>
          </a:p>
          <a:p>
            <a:pPr lvl="1"/>
            <a:r>
              <a:rPr lang="en-US" dirty="0" smtClean="0"/>
              <a:t>A language is part of someone’s identity and do not want to see their language disappear. Local languages are being endangered by English because most international businesses speak English it is degrading the need for a separate language.</a:t>
            </a:r>
            <a:endParaRPr lang="en-US" dirty="0"/>
          </a:p>
        </p:txBody>
      </p:sp>
    </p:spTree>
    <p:extLst>
      <p:ext uri="{BB962C8B-B14F-4D97-AF65-F5344CB8AC3E}">
        <p14:creationId xmlns:p14="http://schemas.microsoft.com/office/powerpoint/2010/main" val="2794746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issue 1</a:t>
            </a:r>
            <a:endParaRPr lang="en-US" dirty="0"/>
          </a:p>
        </p:txBody>
      </p:sp>
      <p:sp>
        <p:nvSpPr>
          <p:cNvPr id="3" name="Content Placeholder 2"/>
          <p:cNvSpPr>
            <a:spLocks noGrp="1"/>
          </p:cNvSpPr>
          <p:nvPr>
            <p:ph idx="1"/>
          </p:nvPr>
        </p:nvSpPr>
        <p:spPr/>
        <p:txBody>
          <a:bodyPr/>
          <a:lstStyle/>
          <a:p>
            <a:r>
              <a:rPr lang="en-US" dirty="0"/>
              <a:t>Where Are Some Religions Distributed?</a:t>
            </a:r>
          </a:p>
          <a:p>
            <a:pPr lvl="1"/>
            <a:r>
              <a:rPr lang="en-US" dirty="0"/>
              <a:t>Only a few religions can claim adherence of large numbers of people . Religions are distributed by Universalizing and ethnic.</a:t>
            </a:r>
          </a:p>
          <a:p>
            <a:pPr lvl="1"/>
            <a:r>
              <a:rPr lang="en-US" dirty="0"/>
              <a:t>Universalizing religions attempt to be global, to appeal to all people, wherever you may live in the world, not just in one location or culture. Examples of this include Islam and Christianity.</a:t>
            </a:r>
          </a:p>
          <a:p>
            <a:pPr lvl="1"/>
            <a:r>
              <a:rPr lang="en-US" dirty="0"/>
              <a:t>Ethnic Religion appeals primarily to one group of people living in one place. Examples of this include Hinduism, and Judaism.</a:t>
            </a:r>
          </a:p>
          <a:p>
            <a:endParaRPr lang="en-US" dirty="0"/>
          </a:p>
        </p:txBody>
      </p:sp>
    </p:spTree>
    <p:extLst>
      <p:ext uri="{BB962C8B-B14F-4D97-AF65-F5344CB8AC3E}">
        <p14:creationId xmlns:p14="http://schemas.microsoft.com/office/powerpoint/2010/main" val="1393732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issue 2</a:t>
            </a:r>
            <a:endParaRPr lang="en-US" dirty="0"/>
          </a:p>
        </p:txBody>
      </p:sp>
      <p:sp>
        <p:nvSpPr>
          <p:cNvPr id="3" name="Content Placeholder 2"/>
          <p:cNvSpPr>
            <a:spLocks noGrp="1"/>
          </p:cNvSpPr>
          <p:nvPr>
            <p:ph idx="1"/>
          </p:nvPr>
        </p:nvSpPr>
        <p:spPr/>
        <p:txBody>
          <a:bodyPr/>
          <a:lstStyle/>
          <a:p>
            <a:r>
              <a:rPr lang="en-US" dirty="0" smtClean="0"/>
              <a:t>Why DO Religions Have Different Distributions?</a:t>
            </a:r>
          </a:p>
          <a:p>
            <a:pPr lvl="1"/>
            <a:r>
              <a:rPr lang="en-US" dirty="0" smtClean="0"/>
              <a:t>Some religions do not wish to spread in to other people such as Judaism and Hinduism.</a:t>
            </a:r>
          </a:p>
          <a:p>
            <a:pPr lvl="1"/>
            <a:r>
              <a:rPr lang="en-US" dirty="0" smtClean="0"/>
              <a:t>Others have entire civilizations that supported the spread of their religion. Examples of this include the Spanish Conquistadors, the Templars, and the Great Crusades spreading the word of God through spears, swords, torture, blood, death, disease, and threats for centuries.</a:t>
            </a:r>
            <a:endParaRPr lang="en-US" dirty="0"/>
          </a:p>
        </p:txBody>
      </p:sp>
    </p:spTree>
    <p:extLst>
      <p:ext uri="{BB962C8B-B14F-4D97-AF65-F5344CB8AC3E}">
        <p14:creationId xmlns:p14="http://schemas.microsoft.com/office/powerpoint/2010/main" val="782342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issue 3</a:t>
            </a:r>
            <a:endParaRPr lang="en-US" dirty="0"/>
          </a:p>
        </p:txBody>
      </p:sp>
      <p:sp>
        <p:nvSpPr>
          <p:cNvPr id="3" name="Content Placeholder 2"/>
          <p:cNvSpPr>
            <a:spLocks noGrp="1"/>
          </p:cNvSpPr>
          <p:nvPr>
            <p:ph idx="1"/>
          </p:nvPr>
        </p:nvSpPr>
        <p:spPr/>
        <p:txBody>
          <a:bodyPr/>
          <a:lstStyle/>
          <a:p>
            <a:r>
              <a:rPr lang="en-US" dirty="0" smtClean="0"/>
              <a:t>Why DO Religions Organize Space In Distinctive Patterns?</a:t>
            </a:r>
          </a:p>
          <a:p>
            <a:pPr lvl="1"/>
            <a:r>
              <a:rPr lang="en-US" dirty="0" smtClean="0"/>
              <a:t>Religions organize themselves in different ways because of customs of the religion or its people. In Islam a door to the home must face a certain way and with Native American tribes the entrance to the tents must have faced the fire to scare away the evil spirits.</a:t>
            </a:r>
            <a:endParaRPr lang="en-US" dirty="0"/>
          </a:p>
        </p:txBody>
      </p:sp>
    </p:spTree>
    <p:extLst>
      <p:ext uri="{BB962C8B-B14F-4D97-AF65-F5344CB8AC3E}">
        <p14:creationId xmlns:p14="http://schemas.microsoft.com/office/powerpoint/2010/main" val="201536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issue 4</a:t>
            </a:r>
            <a:endParaRPr lang="en-US" dirty="0"/>
          </a:p>
        </p:txBody>
      </p:sp>
      <p:sp>
        <p:nvSpPr>
          <p:cNvPr id="3" name="Content Placeholder 2"/>
          <p:cNvSpPr>
            <a:spLocks noGrp="1"/>
          </p:cNvSpPr>
          <p:nvPr>
            <p:ph idx="1"/>
          </p:nvPr>
        </p:nvSpPr>
        <p:spPr/>
        <p:txBody>
          <a:bodyPr/>
          <a:lstStyle/>
          <a:p>
            <a:r>
              <a:rPr lang="en-US" dirty="0" smtClean="0"/>
              <a:t>Why DO Territorial Conflicts Arise Among Religious Groups?</a:t>
            </a:r>
          </a:p>
          <a:p>
            <a:pPr lvl="1"/>
            <a:r>
              <a:rPr lang="en-US" dirty="0" smtClean="0"/>
              <a:t>Conflict arises because in each of the three religions of Christianity, Judaism, and Islam have a significant aspect in Jerusalem. For Christians that is believed where Christ was put at the cross, but Catholics have the Pope in Vatican City so there is less tension. However Between the Jews and the Muslims it has been an on going battle for the land that was once Palestine, belonging to the Muslims, to Israel, which belongs to the Jews.</a:t>
            </a:r>
            <a:endParaRPr lang="en-US" dirty="0"/>
          </a:p>
        </p:txBody>
      </p:sp>
    </p:spTree>
    <p:extLst>
      <p:ext uri="{BB962C8B-B14F-4D97-AF65-F5344CB8AC3E}">
        <p14:creationId xmlns:p14="http://schemas.microsoft.com/office/powerpoint/2010/main" val="954657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key issue 1</a:t>
            </a:r>
            <a:endParaRPr lang="en-US" dirty="0"/>
          </a:p>
        </p:txBody>
      </p:sp>
      <p:sp>
        <p:nvSpPr>
          <p:cNvPr id="3" name="Content Placeholder 2"/>
          <p:cNvSpPr>
            <a:spLocks noGrp="1"/>
          </p:cNvSpPr>
          <p:nvPr>
            <p:ph idx="1"/>
          </p:nvPr>
        </p:nvSpPr>
        <p:spPr/>
        <p:txBody>
          <a:bodyPr/>
          <a:lstStyle/>
          <a:p>
            <a:r>
              <a:rPr lang="en-US" dirty="0" smtClean="0"/>
              <a:t>Where are Ethnicities Distributed?</a:t>
            </a:r>
          </a:p>
          <a:p>
            <a:pPr lvl="1"/>
            <a:r>
              <a:rPr lang="en-US" dirty="0" smtClean="0"/>
              <a:t>Most ethnicities are distributed in clusters. This is shown in the dot distribution map on  page227 in </a:t>
            </a:r>
            <a:r>
              <a:rPr lang="en-US" i="1" dirty="0" smtClean="0"/>
              <a:t>An Introduction to Human Geography The Cultural Landscape: eighth edition</a:t>
            </a:r>
          </a:p>
          <a:p>
            <a:pPr lvl="1"/>
            <a:r>
              <a:rPr lang="en-US" dirty="0" smtClean="0"/>
              <a:t>This is because people like to be around people like them. For example African American like to be around other African Americans so probably wouldn’t move to Cleveland, Ohio.</a:t>
            </a:r>
            <a:endParaRPr lang="en-US" dirty="0"/>
          </a:p>
        </p:txBody>
      </p:sp>
    </p:spTree>
    <p:extLst>
      <p:ext uri="{BB962C8B-B14F-4D97-AF65-F5344CB8AC3E}">
        <p14:creationId xmlns:p14="http://schemas.microsoft.com/office/powerpoint/2010/main" val="240443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key issue 2</a:t>
            </a:r>
            <a:endParaRPr lang="en-US" dirty="0"/>
          </a:p>
        </p:txBody>
      </p:sp>
      <p:sp>
        <p:nvSpPr>
          <p:cNvPr id="3" name="Content Placeholder 2"/>
          <p:cNvSpPr>
            <a:spLocks noGrp="1"/>
          </p:cNvSpPr>
          <p:nvPr>
            <p:ph idx="1"/>
          </p:nvPr>
        </p:nvSpPr>
        <p:spPr/>
        <p:txBody>
          <a:bodyPr/>
          <a:lstStyle/>
          <a:p>
            <a:r>
              <a:rPr lang="en-US" dirty="0" smtClean="0"/>
              <a:t>Why Have Ethnicities Been Transformed into Nationalities?</a:t>
            </a:r>
          </a:p>
          <a:p>
            <a:pPr lvl="1"/>
            <a:r>
              <a:rPr lang="en-US" dirty="0" smtClean="0"/>
              <a:t>Ethnicities such as Indian have turned into Nationalities because in India the most prevalent ethnic group is Indian. The same is true in many countries. This is also because of a strong sense of Nationalism and the people want to be considered a united term like American, Canadian, Chinese, Australian, etc.</a:t>
            </a:r>
            <a:endParaRPr lang="en-US" dirty="0"/>
          </a:p>
        </p:txBody>
      </p:sp>
    </p:spTree>
    <p:extLst>
      <p:ext uri="{BB962C8B-B14F-4D97-AF65-F5344CB8AC3E}">
        <p14:creationId xmlns:p14="http://schemas.microsoft.com/office/powerpoint/2010/main" val="22380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key issue3</a:t>
            </a:r>
            <a:endParaRPr lang="en-US" dirty="0"/>
          </a:p>
        </p:txBody>
      </p:sp>
      <p:sp>
        <p:nvSpPr>
          <p:cNvPr id="3" name="Content Placeholder 2"/>
          <p:cNvSpPr>
            <a:spLocks noGrp="1"/>
          </p:cNvSpPr>
          <p:nvPr>
            <p:ph idx="1"/>
          </p:nvPr>
        </p:nvSpPr>
        <p:spPr/>
        <p:txBody>
          <a:bodyPr/>
          <a:lstStyle/>
          <a:p>
            <a:r>
              <a:rPr lang="en-US" dirty="0" smtClean="0"/>
              <a:t>Why do Ethnicities Clash?</a:t>
            </a:r>
          </a:p>
          <a:p>
            <a:pPr lvl="1"/>
            <a:r>
              <a:rPr lang="en-US" dirty="0" smtClean="0"/>
              <a:t>Ethnicities often fight over land area. As an ethnic group you want to have a sense of place. The Kurds do not have a specific place to call their own due to being discriminated against by middle eastern countries. While other countries like those in Africa fight over which country of ethnicity should have the resources that the land provides such as water, oil, gold, silver, and precious gems and stones that could provide revenue for that said ethnicity.</a:t>
            </a:r>
            <a:endParaRPr lang="en-US" dirty="0"/>
          </a:p>
        </p:txBody>
      </p:sp>
    </p:spTree>
    <p:extLst>
      <p:ext uri="{BB962C8B-B14F-4D97-AF65-F5344CB8AC3E}">
        <p14:creationId xmlns:p14="http://schemas.microsoft.com/office/powerpoint/2010/main" val="1767365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key issue 4</a:t>
            </a:r>
            <a:endParaRPr lang="en-US" dirty="0"/>
          </a:p>
        </p:txBody>
      </p:sp>
      <p:sp>
        <p:nvSpPr>
          <p:cNvPr id="3" name="Content Placeholder 2"/>
          <p:cNvSpPr>
            <a:spLocks noGrp="1"/>
          </p:cNvSpPr>
          <p:nvPr>
            <p:ph idx="1"/>
          </p:nvPr>
        </p:nvSpPr>
        <p:spPr/>
        <p:txBody>
          <a:bodyPr/>
          <a:lstStyle/>
          <a:p>
            <a:r>
              <a:rPr lang="en-US" dirty="0" smtClean="0"/>
              <a:t>What Is Ethnic Cleansing?</a:t>
            </a:r>
          </a:p>
          <a:p>
            <a:pPr lvl="1"/>
            <a:r>
              <a:rPr lang="en-US" dirty="0" smtClean="0"/>
              <a:t>Ethnic Cleansing is a process by which a more powerful ethnic group forcibly removes a less powerful one in order to create an ethnically homogenous region. Perhaps the most famous of these is the Holocaust in which the Jews were persecuted by the Germans. Another example of this is the Ethnic cleansing in Yugoslavia.</a:t>
            </a:r>
            <a:endParaRPr lang="en-US" dirty="0"/>
          </a:p>
        </p:txBody>
      </p:sp>
    </p:spTree>
    <p:extLst>
      <p:ext uri="{BB962C8B-B14F-4D97-AF65-F5344CB8AC3E}">
        <p14:creationId xmlns:p14="http://schemas.microsoft.com/office/powerpoint/2010/main" val="159980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key issue 1</a:t>
            </a:r>
            <a:endParaRPr lang="en-US" dirty="0"/>
          </a:p>
        </p:txBody>
      </p:sp>
      <p:sp>
        <p:nvSpPr>
          <p:cNvPr id="3" name="Content Placeholder 2"/>
          <p:cNvSpPr>
            <a:spLocks noGrp="1"/>
          </p:cNvSpPr>
          <p:nvPr>
            <p:ph idx="1"/>
          </p:nvPr>
        </p:nvSpPr>
        <p:spPr/>
        <p:txBody>
          <a:bodyPr/>
          <a:lstStyle/>
          <a:p>
            <a:r>
              <a:rPr lang="en-US" dirty="0" smtClean="0"/>
              <a:t>Where are states located?</a:t>
            </a:r>
          </a:p>
          <a:p>
            <a:pPr lvl="1"/>
            <a:r>
              <a:rPr lang="en-US" dirty="0" smtClean="0"/>
              <a:t>AS recently as half a century ago the world had only about fifty countries. The term country is a synonym of state. States cover the entire world except Antarctica. States are every country and its borders that make up the continents of Europe, Asia, Africa, Australia, North America, and South America.</a:t>
            </a:r>
            <a:endParaRPr lang="en-US" dirty="0"/>
          </a:p>
        </p:txBody>
      </p:sp>
    </p:spTree>
    <p:extLst>
      <p:ext uri="{BB962C8B-B14F-4D97-AF65-F5344CB8AC3E}">
        <p14:creationId xmlns:p14="http://schemas.microsoft.com/office/powerpoint/2010/main" val="375262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1; key issue 2</a:t>
            </a:r>
          </a:p>
        </p:txBody>
      </p:sp>
      <p:sp>
        <p:nvSpPr>
          <p:cNvPr id="3" name="Content Placeholder 2"/>
          <p:cNvSpPr>
            <a:spLocks noGrp="1"/>
          </p:cNvSpPr>
          <p:nvPr>
            <p:ph idx="1"/>
          </p:nvPr>
        </p:nvSpPr>
        <p:spPr/>
        <p:txBody>
          <a:bodyPr/>
          <a:lstStyle/>
          <a:p>
            <a:r>
              <a:rPr lang="en-US" sz="2800">
                <a:solidFill>
                  <a:srgbClr val="000000"/>
                </a:solidFill>
                <a:latin typeface="Corbel"/>
              </a:rPr>
              <a:t>Why Is Each Point On Earth Unique?</a:t>
            </a:r>
          </a:p>
          <a:p>
            <a:pPr lvl="1"/>
            <a:r>
              <a:rPr lang="en-US" sz="2400">
                <a:solidFill>
                  <a:srgbClr val="000000"/>
                </a:solidFill>
                <a:latin typeface="Corbel"/>
              </a:rPr>
              <a:t>Place- the unique location of a feature, such as a city or towne</a:t>
            </a:r>
          </a:p>
          <a:p>
            <a:pPr lvl="1"/>
            <a:r>
              <a:rPr lang="en-US" sz="2400">
                <a:solidFill>
                  <a:srgbClr val="000000"/>
                </a:solidFill>
                <a:latin typeface="Corbel"/>
              </a:rPr>
              <a:t>Regions- areas of unique characteristics, such as the difference between the South American rainforest and the Kalahari Desert</a:t>
            </a:r>
          </a:p>
        </p:txBody>
      </p:sp>
    </p:spTree>
    <p:extLst>
      <p:ext uri="{BB962C8B-B14F-4D97-AF65-F5344CB8AC3E}">
        <p14:creationId xmlns:p14="http://schemas.microsoft.com/office/powerpoint/2010/main" val="2408646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key issue 2</a:t>
            </a:r>
            <a:endParaRPr lang="en-US" dirty="0"/>
          </a:p>
        </p:txBody>
      </p:sp>
      <p:sp>
        <p:nvSpPr>
          <p:cNvPr id="3" name="Content Placeholder 2"/>
          <p:cNvSpPr>
            <a:spLocks noGrp="1"/>
          </p:cNvSpPr>
          <p:nvPr>
            <p:ph idx="1"/>
          </p:nvPr>
        </p:nvSpPr>
        <p:spPr/>
        <p:txBody>
          <a:bodyPr/>
          <a:lstStyle/>
          <a:p>
            <a:r>
              <a:rPr lang="en-US" dirty="0" smtClean="0"/>
              <a:t>Why do boundaries cause problems?</a:t>
            </a:r>
          </a:p>
          <a:p>
            <a:pPr lvl="1"/>
            <a:r>
              <a:rPr lang="en-US" dirty="0" smtClean="0"/>
              <a:t>Boundaries cause problems because not every country believes in the same boundary system. Without obvious physical barriers like the water around Great </a:t>
            </a:r>
            <a:r>
              <a:rPr lang="en-US" dirty="0" err="1" smtClean="0"/>
              <a:t>Britian</a:t>
            </a:r>
            <a:r>
              <a:rPr lang="en-US" dirty="0" smtClean="0"/>
              <a:t> it is hard to see whose land it whose unless you were to put a fence around it like around a backyard but a lot bigger. Since these boundaries are easily disputed, they are which usually causes conflict much like the one between the Us and Mexico when determining where Texas ended.</a:t>
            </a:r>
            <a:endParaRPr lang="en-US" dirty="0"/>
          </a:p>
        </p:txBody>
      </p:sp>
    </p:spTree>
    <p:extLst>
      <p:ext uri="{BB962C8B-B14F-4D97-AF65-F5344CB8AC3E}">
        <p14:creationId xmlns:p14="http://schemas.microsoft.com/office/powerpoint/2010/main" val="1196033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key issue 3</a:t>
            </a:r>
            <a:endParaRPr lang="en-US" dirty="0"/>
          </a:p>
        </p:txBody>
      </p:sp>
      <p:sp>
        <p:nvSpPr>
          <p:cNvPr id="3" name="Content Placeholder 2"/>
          <p:cNvSpPr>
            <a:spLocks noGrp="1"/>
          </p:cNvSpPr>
          <p:nvPr>
            <p:ph idx="1"/>
          </p:nvPr>
        </p:nvSpPr>
        <p:spPr/>
        <p:txBody>
          <a:bodyPr/>
          <a:lstStyle/>
          <a:p>
            <a:r>
              <a:rPr lang="en-US" dirty="0" smtClean="0"/>
              <a:t>Why Do States Cooperate With Each Other?</a:t>
            </a:r>
          </a:p>
          <a:p>
            <a:pPr lvl="1"/>
            <a:r>
              <a:rPr lang="en-US" dirty="0" smtClean="0"/>
              <a:t>States cooperate with each other because no state is completely independent and each needs to import something that another state has such as food, metal, technology, oil, or anything else. Also it is a lot easier as well as a lot less economically taxing to cooperate than to fight over the land and treaties like NAFTA and organizations like the EU make this process a whole lot easier.</a:t>
            </a:r>
            <a:endParaRPr lang="en-US" dirty="0"/>
          </a:p>
        </p:txBody>
      </p:sp>
    </p:spTree>
    <p:extLst>
      <p:ext uri="{BB962C8B-B14F-4D97-AF65-F5344CB8AC3E}">
        <p14:creationId xmlns:p14="http://schemas.microsoft.com/office/powerpoint/2010/main" val="640086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key issue 4</a:t>
            </a:r>
            <a:endParaRPr lang="en-US" dirty="0"/>
          </a:p>
        </p:txBody>
      </p:sp>
      <p:sp>
        <p:nvSpPr>
          <p:cNvPr id="3" name="Content Placeholder 2"/>
          <p:cNvSpPr>
            <a:spLocks noGrp="1"/>
          </p:cNvSpPr>
          <p:nvPr>
            <p:ph idx="1"/>
          </p:nvPr>
        </p:nvSpPr>
        <p:spPr/>
        <p:txBody>
          <a:bodyPr/>
          <a:lstStyle/>
          <a:p>
            <a:r>
              <a:rPr lang="en-US" dirty="0" smtClean="0"/>
              <a:t>Why has Terrorism Increased?</a:t>
            </a:r>
          </a:p>
          <a:p>
            <a:pPr lvl="1"/>
            <a:r>
              <a:rPr lang="en-US" dirty="0" smtClean="0"/>
              <a:t>Terrorism has increased because as western society has because more and more advanced other countries seek to emulate us and take on </a:t>
            </a:r>
            <a:r>
              <a:rPr lang="en-US" dirty="0" err="1" smtClean="0"/>
              <a:t>charactoristics</a:t>
            </a:r>
            <a:r>
              <a:rPr lang="en-US" dirty="0" smtClean="0"/>
              <a:t> of western society that some feel threated their own. This is shown through bin </a:t>
            </a:r>
            <a:r>
              <a:rPr lang="en-US" dirty="0" err="1" smtClean="0"/>
              <a:t>Laden;s</a:t>
            </a:r>
            <a:r>
              <a:rPr lang="en-US" dirty="0" smtClean="0"/>
              <a:t> 9/11 bombings. He attacked because he felt that the United States was endangering their culture that had lasted through out many years and they felt that they had to do something.</a:t>
            </a:r>
            <a:endParaRPr lang="en-US" dirty="0"/>
          </a:p>
        </p:txBody>
      </p:sp>
    </p:spTree>
    <p:extLst>
      <p:ext uri="{BB962C8B-B14F-4D97-AF65-F5344CB8AC3E}">
        <p14:creationId xmlns:p14="http://schemas.microsoft.com/office/powerpoint/2010/main" val="2747248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key issue 1</a:t>
            </a:r>
            <a:endParaRPr lang="en-US" dirty="0"/>
          </a:p>
        </p:txBody>
      </p:sp>
      <p:sp>
        <p:nvSpPr>
          <p:cNvPr id="3" name="Content Placeholder 2"/>
          <p:cNvSpPr>
            <a:spLocks noGrp="1"/>
          </p:cNvSpPr>
          <p:nvPr>
            <p:ph idx="1"/>
          </p:nvPr>
        </p:nvSpPr>
        <p:spPr/>
        <p:txBody>
          <a:bodyPr/>
          <a:lstStyle/>
          <a:p>
            <a:r>
              <a:rPr lang="en-US" dirty="0" smtClean="0"/>
              <a:t>Why Does Development </a:t>
            </a:r>
            <a:r>
              <a:rPr lang="en-US" dirty="0"/>
              <a:t>V</a:t>
            </a:r>
            <a:r>
              <a:rPr lang="en-US" dirty="0" smtClean="0"/>
              <a:t>ary Among Countries?</a:t>
            </a:r>
          </a:p>
          <a:p>
            <a:pPr lvl="1"/>
            <a:r>
              <a:rPr lang="en-US" dirty="0" smtClean="0"/>
              <a:t>Development varies because not every country has equal opportunities as others. For example the United States has large land area that provides food, and schools that educate people in to having better jobs. While countries like Mexico have large land area but a high crime rate, and schools that do not match up with the one farther north in most areas.</a:t>
            </a:r>
            <a:endParaRPr lang="en-US" dirty="0"/>
          </a:p>
        </p:txBody>
      </p:sp>
    </p:spTree>
    <p:extLst>
      <p:ext uri="{BB962C8B-B14F-4D97-AF65-F5344CB8AC3E}">
        <p14:creationId xmlns:p14="http://schemas.microsoft.com/office/powerpoint/2010/main" val="1801527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key issue 2</a:t>
            </a:r>
            <a:endParaRPr lang="en-US" dirty="0"/>
          </a:p>
        </p:txBody>
      </p:sp>
      <p:sp>
        <p:nvSpPr>
          <p:cNvPr id="3" name="Content Placeholder 2"/>
          <p:cNvSpPr>
            <a:spLocks noGrp="1"/>
          </p:cNvSpPr>
          <p:nvPr>
            <p:ph idx="1"/>
          </p:nvPr>
        </p:nvSpPr>
        <p:spPr/>
        <p:txBody>
          <a:bodyPr/>
          <a:lstStyle/>
          <a:p>
            <a:r>
              <a:rPr lang="en-US" dirty="0" smtClean="0"/>
              <a:t>Where </a:t>
            </a:r>
            <a:r>
              <a:rPr lang="en-US" dirty="0"/>
              <a:t>A</a:t>
            </a:r>
            <a:r>
              <a:rPr lang="en-US" dirty="0" smtClean="0"/>
              <a:t>re More </a:t>
            </a:r>
            <a:r>
              <a:rPr lang="en-US" dirty="0"/>
              <a:t>A</a:t>
            </a:r>
            <a:r>
              <a:rPr lang="en-US" dirty="0" smtClean="0"/>
              <a:t>nd </a:t>
            </a:r>
            <a:r>
              <a:rPr lang="en-US" dirty="0"/>
              <a:t>L</a:t>
            </a:r>
            <a:r>
              <a:rPr lang="en-US" dirty="0" smtClean="0"/>
              <a:t>ess </a:t>
            </a:r>
            <a:r>
              <a:rPr lang="en-US" dirty="0"/>
              <a:t>D</a:t>
            </a:r>
            <a:r>
              <a:rPr lang="en-US" dirty="0" smtClean="0"/>
              <a:t>eveloped </a:t>
            </a:r>
            <a:r>
              <a:rPr lang="en-US" dirty="0"/>
              <a:t>C</a:t>
            </a:r>
            <a:r>
              <a:rPr lang="en-US" dirty="0" smtClean="0"/>
              <a:t>ountries </a:t>
            </a:r>
            <a:r>
              <a:rPr lang="en-US" dirty="0"/>
              <a:t>D</a:t>
            </a:r>
            <a:r>
              <a:rPr lang="en-US" dirty="0" smtClean="0"/>
              <a:t>istributed?</a:t>
            </a:r>
          </a:p>
          <a:p>
            <a:pPr lvl="1"/>
            <a:r>
              <a:rPr lang="en-US" dirty="0" smtClean="0"/>
              <a:t>More developed countries run above the Brandt-Line plus Australia. This includes the United States, Great Britain, Germany, Japan, France, And others. </a:t>
            </a:r>
          </a:p>
          <a:p>
            <a:pPr lvl="1"/>
            <a:r>
              <a:rPr lang="en-US" dirty="0" smtClean="0"/>
              <a:t>Less developed countries are below the Brandt Lane minus Australia. This is because above the Brandt line most countries have progressed in the Demographic transition model while those below have not.</a:t>
            </a:r>
            <a:endParaRPr lang="en-US" dirty="0"/>
          </a:p>
        </p:txBody>
      </p:sp>
    </p:spTree>
    <p:extLst>
      <p:ext uri="{BB962C8B-B14F-4D97-AF65-F5344CB8AC3E}">
        <p14:creationId xmlns:p14="http://schemas.microsoft.com/office/powerpoint/2010/main" val="238850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key issue 3</a:t>
            </a:r>
            <a:endParaRPr lang="en-US" dirty="0"/>
          </a:p>
        </p:txBody>
      </p:sp>
      <p:sp>
        <p:nvSpPr>
          <p:cNvPr id="3" name="Content Placeholder 2"/>
          <p:cNvSpPr>
            <a:spLocks noGrp="1"/>
          </p:cNvSpPr>
          <p:nvPr>
            <p:ph idx="1"/>
          </p:nvPr>
        </p:nvSpPr>
        <p:spPr/>
        <p:txBody>
          <a:bodyPr/>
          <a:lstStyle/>
          <a:p>
            <a:r>
              <a:rPr lang="en-US" dirty="0" smtClean="0"/>
              <a:t>Where </a:t>
            </a:r>
            <a:r>
              <a:rPr lang="en-US" dirty="0"/>
              <a:t>D</a:t>
            </a:r>
            <a:r>
              <a:rPr lang="en-US" dirty="0" smtClean="0"/>
              <a:t>oes </a:t>
            </a:r>
            <a:r>
              <a:rPr lang="en-US" dirty="0"/>
              <a:t>L</a:t>
            </a:r>
            <a:r>
              <a:rPr lang="en-US" dirty="0" smtClean="0"/>
              <a:t>evel </a:t>
            </a:r>
            <a:r>
              <a:rPr lang="en-US" dirty="0"/>
              <a:t>O</a:t>
            </a:r>
            <a:r>
              <a:rPr lang="en-US" dirty="0" smtClean="0"/>
              <a:t>f </a:t>
            </a:r>
            <a:r>
              <a:rPr lang="en-US" dirty="0"/>
              <a:t>D</a:t>
            </a:r>
            <a:r>
              <a:rPr lang="en-US" dirty="0" smtClean="0"/>
              <a:t>evelopment </a:t>
            </a:r>
            <a:r>
              <a:rPr lang="en-US" dirty="0"/>
              <a:t>V</a:t>
            </a:r>
            <a:r>
              <a:rPr lang="en-US" dirty="0" smtClean="0"/>
              <a:t>ary </a:t>
            </a:r>
            <a:r>
              <a:rPr lang="en-US" dirty="0"/>
              <a:t>B</a:t>
            </a:r>
            <a:r>
              <a:rPr lang="en-US" dirty="0" smtClean="0"/>
              <a:t>y Gender?</a:t>
            </a:r>
          </a:p>
          <a:p>
            <a:pPr lvl="1"/>
            <a:r>
              <a:rPr lang="en-US" dirty="0" smtClean="0"/>
              <a:t>Level of development by gender varies more so in the middle east because of their religion women are held at a lower standard than men and are considered sub-par sometimes even property and so are not given as good an education as males if any and are pushed in to more homely duties like sewing and raising children.</a:t>
            </a:r>
            <a:endParaRPr lang="en-US" dirty="0"/>
          </a:p>
        </p:txBody>
      </p:sp>
    </p:spTree>
    <p:extLst>
      <p:ext uri="{BB962C8B-B14F-4D97-AF65-F5344CB8AC3E}">
        <p14:creationId xmlns:p14="http://schemas.microsoft.com/office/powerpoint/2010/main" val="2577935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key issue 4</a:t>
            </a:r>
            <a:endParaRPr lang="en-US" dirty="0"/>
          </a:p>
        </p:txBody>
      </p:sp>
      <p:sp>
        <p:nvSpPr>
          <p:cNvPr id="3" name="Content Placeholder 2"/>
          <p:cNvSpPr>
            <a:spLocks noGrp="1"/>
          </p:cNvSpPr>
          <p:nvPr>
            <p:ph idx="1"/>
          </p:nvPr>
        </p:nvSpPr>
        <p:spPr/>
        <p:txBody>
          <a:bodyPr/>
          <a:lstStyle/>
          <a:p>
            <a:r>
              <a:rPr lang="en-US" dirty="0" smtClean="0"/>
              <a:t>Why </a:t>
            </a:r>
            <a:r>
              <a:rPr lang="en-US" dirty="0"/>
              <a:t>D</a:t>
            </a:r>
            <a:r>
              <a:rPr lang="en-US" dirty="0" smtClean="0"/>
              <a:t>o </a:t>
            </a:r>
            <a:r>
              <a:rPr lang="en-US" dirty="0"/>
              <a:t>L</a:t>
            </a:r>
            <a:r>
              <a:rPr lang="en-US" dirty="0" smtClean="0"/>
              <a:t>ess </a:t>
            </a:r>
            <a:r>
              <a:rPr lang="en-US" dirty="0"/>
              <a:t>D</a:t>
            </a:r>
            <a:r>
              <a:rPr lang="en-US" dirty="0" smtClean="0"/>
              <a:t>eveloped </a:t>
            </a:r>
            <a:r>
              <a:rPr lang="en-US" dirty="0"/>
              <a:t>C</a:t>
            </a:r>
            <a:r>
              <a:rPr lang="en-US" dirty="0" smtClean="0"/>
              <a:t>ountries </a:t>
            </a:r>
            <a:r>
              <a:rPr lang="en-US" dirty="0"/>
              <a:t>F</a:t>
            </a:r>
            <a:r>
              <a:rPr lang="en-US" dirty="0" smtClean="0"/>
              <a:t>ace </a:t>
            </a:r>
            <a:r>
              <a:rPr lang="en-US" dirty="0"/>
              <a:t>O</a:t>
            </a:r>
            <a:r>
              <a:rPr lang="en-US" dirty="0" smtClean="0"/>
              <a:t>bstacles </a:t>
            </a:r>
            <a:r>
              <a:rPr lang="en-US" dirty="0"/>
              <a:t>I</a:t>
            </a:r>
            <a:r>
              <a:rPr lang="en-US" dirty="0" smtClean="0"/>
              <a:t>n Development?</a:t>
            </a:r>
          </a:p>
          <a:p>
            <a:pPr lvl="1"/>
            <a:r>
              <a:rPr lang="en-US" dirty="0" smtClean="0"/>
              <a:t>LCDs face obstacles in development because most less developed countries do not have valuable resources or sometimes the means to get to them. Also in some LCDs the money that does come in through the export of natural resources or labor is put in the pockets of the corrupt government and little trickles down into the hands of the people.</a:t>
            </a:r>
            <a:endParaRPr lang="en-US" dirty="0"/>
          </a:p>
        </p:txBody>
      </p:sp>
    </p:spTree>
    <p:extLst>
      <p:ext uri="{BB962C8B-B14F-4D97-AF65-F5344CB8AC3E}">
        <p14:creationId xmlns:p14="http://schemas.microsoft.com/office/powerpoint/2010/main" val="1330703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key issue 1</a:t>
            </a:r>
            <a:endParaRPr lang="en-US" dirty="0"/>
          </a:p>
        </p:txBody>
      </p:sp>
      <p:sp>
        <p:nvSpPr>
          <p:cNvPr id="3" name="Content Placeholder 2"/>
          <p:cNvSpPr>
            <a:spLocks noGrp="1"/>
          </p:cNvSpPr>
          <p:nvPr>
            <p:ph idx="1"/>
          </p:nvPr>
        </p:nvSpPr>
        <p:spPr/>
        <p:txBody>
          <a:bodyPr/>
          <a:lstStyle/>
          <a:p>
            <a:r>
              <a:rPr lang="en-US" dirty="0" smtClean="0"/>
              <a:t>Where Did Agriculture Originate?</a:t>
            </a:r>
          </a:p>
          <a:p>
            <a:pPr lvl="1"/>
            <a:r>
              <a:rPr lang="en-US" dirty="0" smtClean="0"/>
              <a:t>It cannot be said which history or where agriculture began because it was before recorded history but it was probably done by women. This is because in ancient societies the women did the gathering and at some point along the way they decided to stop going farther for food and instead grow some closer to the village.</a:t>
            </a:r>
            <a:endParaRPr lang="en-US" dirty="0"/>
          </a:p>
        </p:txBody>
      </p:sp>
    </p:spTree>
    <p:extLst>
      <p:ext uri="{BB962C8B-B14F-4D97-AF65-F5344CB8AC3E}">
        <p14:creationId xmlns:p14="http://schemas.microsoft.com/office/powerpoint/2010/main" val="503084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key issue 2</a:t>
            </a:r>
            <a:endParaRPr lang="en-US" dirty="0"/>
          </a:p>
        </p:txBody>
      </p:sp>
      <p:sp>
        <p:nvSpPr>
          <p:cNvPr id="3" name="Content Placeholder 2"/>
          <p:cNvSpPr>
            <a:spLocks noGrp="1"/>
          </p:cNvSpPr>
          <p:nvPr>
            <p:ph idx="1"/>
          </p:nvPr>
        </p:nvSpPr>
        <p:spPr/>
        <p:txBody>
          <a:bodyPr/>
          <a:lstStyle/>
          <a:p>
            <a:r>
              <a:rPr lang="en-US" dirty="0" smtClean="0"/>
              <a:t>Where are </a:t>
            </a:r>
            <a:r>
              <a:rPr lang="en-US" dirty="0"/>
              <a:t>A</a:t>
            </a:r>
            <a:r>
              <a:rPr lang="en-US" dirty="0" smtClean="0"/>
              <a:t>gricultural Regions in Less Developed Countries?</a:t>
            </a:r>
          </a:p>
          <a:p>
            <a:pPr lvl="1"/>
            <a:r>
              <a:rPr lang="en-US" dirty="0" smtClean="0"/>
              <a:t>While plantations are in LDCs they are usually owned an operated by companies based in MDCs. Major agricultural regions in LDCs are generally found near bodies of water or where it rains enough because they do not have the technology of funds to pump water in like in MDCs.</a:t>
            </a:r>
            <a:endParaRPr lang="en-US" dirty="0"/>
          </a:p>
        </p:txBody>
      </p:sp>
    </p:spTree>
    <p:extLst>
      <p:ext uri="{BB962C8B-B14F-4D97-AF65-F5344CB8AC3E}">
        <p14:creationId xmlns:p14="http://schemas.microsoft.com/office/powerpoint/2010/main" val="213586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key issue 3</a:t>
            </a:r>
            <a:endParaRPr lang="en-US" dirty="0"/>
          </a:p>
        </p:txBody>
      </p:sp>
      <p:sp>
        <p:nvSpPr>
          <p:cNvPr id="3" name="Content Placeholder 2"/>
          <p:cNvSpPr>
            <a:spLocks noGrp="1"/>
          </p:cNvSpPr>
          <p:nvPr>
            <p:ph idx="1"/>
          </p:nvPr>
        </p:nvSpPr>
        <p:spPr/>
        <p:txBody>
          <a:bodyPr/>
          <a:lstStyle/>
          <a:p>
            <a:r>
              <a:rPr lang="en-US" dirty="0" smtClean="0"/>
              <a:t>Where Are Agricultural Regions in More Developed Countries?</a:t>
            </a:r>
          </a:p>
          <a:p>
            <a:pPr lvl="1"/>
            <a:r>
              <a:rPr lang="en-US" dirty="0" smtClean="0"/>
              <a:t>Agricultural regions in MDCs are generally in low populated areas so that it is not taking up space where people could live. </a:t>
            </a:r>
          </a:p>
          <a:p>
            <a:pPr lvl="1"/>
            <a:r>
              <a:rPr lang="en-US" dirty="0" smtClean="0"/>
              <a:t>However it does not matter what terrain the area is in because pipes can be put in to give vegetation the water it needs to survive. The things that MDCs do depend on is the type of soil and the amount of sunlight.</a:t>
            </a:r>
            <a:endParaRPr lang="en-US" dirty="0"/>
          </a:p>
        </p:txBody>
      </p:sp>
    </p:spTree>
    <p:extLst>
      <p:ext uri="{BB962C8B-B14F-4D97-AF65-F5344CB8AC3E}">
        <p14:creationId xmlns:p14="http://schemas.microsoft.com/office/powerpoint/2010/main" val="28552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1; key issue 3</a:t>
            </a:r>
          </a:p>
        </p:txBody>
      </p:sp>
      <p:sp>
        <p:nvSpPr>
          <p:cNvPr id="3" name="Content Placeholder 2"/>
          <p:cNvSpPr>
            <a:spLocks noGrp="1"/>
          </p:cNvSpPr>
          <p:nvPr>
            <p:ph idx="1"/>
          </p:nvPr>
        </p:nvSpPr>
        <p:spPr/>
        <p:txBody>
          <a:bodyPr>
            <a:normAutofit lnSpcReduction="10000"/>
          </a:bodyPr>
          <a:lstStyle/>
          <a:p>
            <a:r>
              <a:rPr lang="en-US" sz="2800">
                <a:solidFill>
                  <a:srgbClr val="000000"/>
                </a:solidFill>
                <a:latin typeface="Corbel"/>
              </a:rPr>
              <a:t>Why Are Different Places Similar?</a:t>
            </a:r>
          </a:p>
          <a:p>
            <a:pPr lvl="1"/>
            <a:r>
              <a:rPr lang="en-US" sz="2400">
                <a:solidFill>
                  <a:srgbClr val="000000"/>
                </a:solidFill>
                <a:latin typeface="Corbel"/>
              </a:rPr>
              <a:t>Scale: from local to global</a:t>
            </a:r>
          </a:p>
          <a:p>
            <a:pPr lvl="1"/>
            <a:r>
              <a:rPr lang="en-US" sz="2400">
                <a:solidFill>
                  <a:srgbClr val="000000"/>
                </a:solidFill>
                <a:latin typeface="Corbel"/>
              </a:rPr>
              <a:t>Space: distriution of features</a:t>
            </a:r>
          </a:p>
          <a:p>
            <a:pPr lvl="1"/>
            <a:r>
              <a:rPr lang="en-US" sz="2400">
                <a:solidFill>
                  <a:srgbClr val="000000"/>
                </a:solidFill>
                <a:latin typeface="Corbel"/>
              </a:rPr>
              <a:t>Connections between places</a:t>
            </a:r>
          </a:p>
          <a:p>
            <a:pPr lvl="1"/>
            <a:r>
              <a:rPr lang="en-US" sz="2400">
                <a:solidFill>
                  <a:srgbClr val="000000"/>
                </a:solidFill>
                <a:latin typeface="Corbel"/>
              </a:rPr>
              <a:t>Also the globalization of charactoristics of one group of people to others. An example of this is the diffusion of jeans from North America being prevalent in the Middle East </a:t>
            </a:r>
          </a:p>
        </p:txBody>
      </p:sp>
    </p:spTree>
    <p:extLst>
      <p:ext uri="{BB962C8B-B14F-4D97-AF65-F5344CB8AC3E}">
        <p14:creationId xmlns:p14="http://schemas.microsoft.com/office/powerpoint/2010/main" val="3599706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key issue 4</a:t>
            </a:r>
            <a:endParaRPr lang="en-US" dirty="0"/>
          </a:p>
        </p:txBody>
      </p:sp>
      <p:sp>
        <p:nvSpPr>
          <p:cNvPr id="3" name="Content Placeholder 2"/>
          <p:cNvSpPr>
            <a:spLocks noGrp="1"/>
          </p:cNvSpPr>
          <p:nvPr>
            <p:ph idx="1"/>
          </p:nvPr>
        </p:nvSpPr>
        <p:spPr/>
        <p:txBody>
          <a:bodyPr/>
          <a:lstStyle/>
          <a:p>
            <a:r>
              <a:rPr lang="en-US" dirty="0" smtClean="0"/>
              <a:t>Why </a:t>
            </a:r>
            <a:r>
              <a:rPr lang="en-US" dirty="0"/>
              <a:t>D</a:t>
            </a:r>
            <a:r>
              <a:rPr lang="en-US" dirty="0" smtClean="0"/>
              <a:t>o </a:t>
            </a:r>
            <a:r>
              <a:rPr lang="en-US" dirty="0"/>
              <a:t>F</a:t>
            </a:r>
            <a:r>
              <a:rPr lang="en-US" dirty="0" smtClean="0"/>
              <a:t>armers </a:t>
            </a:r>
            <a:r>
              <a:rPr lang="en-US" dirty="0"/>
              <a:t>F</a:t>
            </a:r>
            <a:r>
              <a:rPr lang="en-US" dirty="0" smtClean="0"/>
              <a:t>ace </a:t>
            </a:r>
            <a:r>
              <a:rPr lang="en-US" dirty="0"/>
              <a:t>E</a:t>
            </a:r>
            <a:r>
              <a:rPr lang="en-US" dirty="0" smtClean="0"/>
              <a:t>conomic Difficulties?</a:t>
            </a:r>
          </a:p>
          <a:p>
            <a:pPr lvl="1"/>
            <a:r>
              <a:rPr lang="en-US" dirty="0" smtClean="0"/>
              <a:t>Farmers face economic difficulties because of the genetic engineering that is done to the crops, the farmer must buy new seeds every year and replenish the soil to keep production going.</a:t>
            </a:r>
            <a:endParaRPr lang="en-US" dirty="0"/>
          </a:p>
        </p:txBody>
      </p:sp>
    </p:spTree>
    <p:extLst>
      <p:ext uri="{BB962C8B-B14F-4D97-AF65-F5344CB8AC3E}">
        <p14:creationId xmlns:p14="http://schemas.microsoft.com/office/powerpoint/2010/main" val="2824355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key issue 1</a:t>
            </a:r>
            <a:endParaRPr lang="en-US" dirty="0"/>
          </a:p>
        </p:txBody>
      </p:sp>
      <p:sp>
        <p:nvSpPr>
          <p:cNvPr id="3" name="Content Placeholder 2"/>
          <p:cNvSpPr>
            <a:spLocks noGrp="1"/>
          </p:cNvSpPr>
          <p:nvPr>
            <p:ph idx="1"/>
          </p:nvPr>
        </p:nvSpPr>
        <p:spPr/>
        <p:txBody>
          <a:bodyPr/>
          <a:lstStyle/>
          <a:p>
            <a:r>
              <a:rPr lang="en-US" dirty="0" smtClean="0"/>
              <a:t>Where Did Industry Originate?</a:t>
            </a:r>
          </a:p>
          <a:p>
            <a:pPr lvl="1"/>
            <a:r>
              <a:rPr lang="en-US" dirty="0" smtClean="0"/>
              <a:t>In the United Kingdom in the late 1700 starting the Industrial Revolution.</a:t>
            </a:r>
            <a:endParaRPr lang="en-US" dirty="0"/>
          </a:p>
        </p:txBody>
      </p:sp>
    </p:spTree>
    <p:extLst>
      <p:ext uri="{BB962C8B-B14F-4D97-AF65-F5344CB8AC3E}">
        <p14:creationId xmlns:p14="http://schemas.microsoft.com/office/powerpoint/2010/main" val="1174257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key issue 2</a:t>
            </a:r>
            <a:endParaRPr lang="en-US" dirty="0"/>
          </a:p>
        </p:txBody>
      </p:sp>
      <p:sp>
        <p:nvSpPr>
          <p:cNvPr id="3" name="Content Placeholder 2"/>
          <p:cNvSpPr>
            <a:spLocks noGrp="1"/>
          </p:cNvSpPr>
          <p:nvPr>
            <p:ph idx="1"/>
          </p:nvPr>
        </p:nvSpPr>
        <p:spPr/>
        <p:txBody>
          <a:bodyPr/>
          <a:lstStyle/>
          <a:p>
            <a:r>
              <a:rPr lang="en-US" dirty="0" smtClean="0"/>
              <a:t>Where is Industry Distributed?</a:t>
            </a:r>
          </a:p>
          <a:p>
            <a:pPr lvl="1"/>
            <a:r>
              <a:rPr lang="en-US" dirty="0" smtClean="0"/>
              <a:t>Industry is distributed among North America, Europe, and East Asia. These are also where the major cities of the world are located.</a:t>
            </a:r>
            <a:endParaRPr lang="en-US" dirty="0"/>
          </a:p>
        </p:txBody>
      </p:sp>
    </p:spTree>
    <p:extLst>
      <p:ext uri="{BB962C8B-B14F-4D97-AF65-F5344CB8AC3E}">
        <p14:creationId xmlns:p14="http://schemas.microsoft.com/office/powerpoint/2010/main" val="2374447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key issue 3</a:t>
            </a:r>
            <a:endParaRPr lang="en-US" dirty="0"/>
          </a:p>
        </p:txBody>
      </p:sp>
      <p:sp>
        <p:nvSpPr>
          <p:cNvPr id="3" name="Content Placeholder 2"/>
          <p:cNvSpPr>
            <a:spLocks noGrp="1"/>
          </p:cNvSpPr>
          <p:nvPr>
            <p:ph idx="1"/>
          </p:nvPr>
        </p:nvSpPr>
        <p:spPr/>
        <p:txBody>
          <a:bodyPr/>
          <a:lstStyle/>
          <a:p>
            <a:r>
              <a:rPr lang="en-US" dirty="0" smtClean="0"/>
              <a:t>Why Do Industries Have Different Distributions?</a:t>
            </a:r>
          </a:p>
          <a:p>
            <a:pPr lvl="1"/>
            <a:r>
              <a:rPr lang="en-US" dirty="0" smtClean="0"/>
              <a:t>Industries have different distributions because not every country has easy access to materials needed for every type of industry. For example coal is more readily accessible in the US than in Japan.</a:t>
            </a:r>
            <a:endParaRPr lang="en-US" dirty="0"/>
          </a:p>
        </p:txBody>
      </p:sp>
    </p:spTree>
    <p:extLst>
      <p:ext uri="{BB962C8B-B14F-4D97-AF65-F5344CB8AC3E}">
        <p14:creationId xmlns:p14="http://schemas.microsoft.com/office/powerpoint/2010/main" val="1408159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key issue 4</a:t>
            </a:r>
            <a:endParaRPr lang="en-US" dirty="0"/>
          </a:p>
        </p:txBody>
      </p:sp>
      <p:sp>
        <p:nvSpPr>
          <p:cNvPr id="3" name="Content Placeholder 2"/>
          <p:cNvSpPr>
            <a:spLocks noGrp="1"/>
          </p:cNvSpPr>
          <p:nvPr>
            <p:ph idx="1"/>
          </p:nvPr>
        </p:nvSpPr>
        <p:spPr/>
        <p:txBody>
          <a:bodyPr/>
          <a:lstStyle/>
          <a:p>
            <a:r>
              <a:rPr lang="en-US" dirty="0" smtClean="0"/>
              <a:t>Why Do Industries Face Problems?</a:t>
            </a:r>
          </a:p>
          <a:p>
            <a:pPr lvl="1"/>
            <a:r>
              <a:rPr lang="en-US" dirty="0" smtClean="0"/>
              <a:t>Industries face problems such as if no one wants to buy their product or if they do not have the money to build factories or expand on them.</a:t>
            </a:r>
            <a:endParaRPr lang="en-US" dirty="0"/>
          </a:p>
        </p:txBody>
      </p:sp>
    </p:spTree>
    <p:extLst>
      <p:ext uri="{BB962C8B-B14F-4D97-AF65-F5344CB8AC3E}">
        <p14:creationId xmlns:p14="http://schemas.microsoft.com/office/powerpoint/2010/main" val="2291938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key issue 1</a:t>
            </a:r>
            <a:endParaRPr lang="en-US" dirty="0"/>
          </a:p>
        </p:txBody>
      </p:sp>
      <p:sp>
        <p:nvSpPr>
          <p:cNvPr id="3" name="Content Placeholder 2"/>
          <p:cNvSpPr>
            <a:spLocks noGrp="1"/>
          </p:cNvSpPr>
          <p:nvPr>
            <p:ph idx="1"/>
          </p:nvPr>
        </p:nvSpPr>
        <p:spPr/>
        <p:txBody>
          <a:bodyPr/>
          <a:lstStyle/>
          <a:p>
            <a:r>
              <a:rPr lang="en-US" dirty="0" smtClean="0"/>
              <a:t>Where Did Services Originate?</a:t>
            </a:r>
          </a:p>
          <a:p>
            <a:pPr lvl="1"/>
            <a:r>
              <a:rPr lang="en-US" dirty="0" smtClean="0"/>
              <a:t>Three fourths of the workers in the United States are in services.</a:t>
            </a:r>
          </a:p>
          <a:p>
            <a:pPr lvl="1"/>
            <a:r>
              <a:rPr lang="en-US" dirty="0" smtClean="0"/>
              <a:t>Services originated in an in between area  of MDC and LDC because it acts as a transition in to MDC because less of the work force is in the Primary sector which is what LDCs use to start up their economy.</a:t>
            </a:r>
            <a:endParaRPr lang="en-US" dirty="0"/>
          </a:p>
        </p:txBody>
      </p:sp>
    </p:spTree>
    <p:extLst>
      <p:ext uri="{BB962C8B-B14F-4D97-AF65-F5344CB8AC3E}">
        <p14:creationId xmlns:p14="http://schemas.microsoft.com/office/powerpoint/2010/main" val="4208641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key issue 2</a:t>
            </a:r>
            <a:endParaRPr lang="en-US" dirty="0"/>
          </a:p>
        </p:txBody>
      </p:sp>
      <p:sp>
        <p:nvSpPr>
          <p:cNvPr id="3" name="Content Placeholder 2"/>
          <p:cNvSpPr>
            <a:spLocks noGrp="1"/>
          </p:cNvSpPr>
          <p:nvPr>
            <p:ph idx="1"/>
          </p:nvPr>
        </p:nvSpPr>
        <p:spPr/>
        <p:txBody>
          <a:bodyPr/>
          <a:lstStyle/>
          <a:p>
            <a:r>
              <a:rPr lang="en-US" dirty="0" smtClean="0"/>
              <a:t>Why Are Consumer Services Distributed In a Regular Pattern?</a:t>
            </a:r>
          </a:p>
          <a:p>
            <a:pPr lvl="1"/>
            <a:r>
              <a:rPr lang="en-US" dirty="0" smtClean="0"/>
              <a:t>Because the uniformity of the design allows for more area that potential </a:t>
            </a:r>
            <a:r>
              <a:rPr lang="en-US" dirty="0" err="1" smtClean="0"/>
              <a:t>costomers</a:t>
            </a:r>
            <a:r>
              <a:rPr lang="en-US" dirty="0" smtClean="0"/>
              <a:t> inhabit to be covered and for there to be a lesser concentration in those areas, especially if there is limited competition.</a:t>
            </a:r>
            <a:endParaRPr lang="en-US" dirty="0"/>
          </a:p>
        </p:txBody>
      </p:sp>
    </p:spTree>
    <p:extLst>
      <p:ext uri="{BB962C8B-B14F-4D97-AF65-F5344CB8AC3E}">
        <p14:creationId xmlns:p14="http://schemas.microsoft.com/office/powerpoint/2010/main" val="2445048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12;key issue 3</a:t>
            </a:r>
            <a:endParaRPr lang="en-US" dirty="0"/>
          </a:p>
        </p:txBody>
      </p:sp>
      <p:sp>
        <p:nvSpPr>
          <p:cNvPr id="3" name="Content Placeholder 2"/>
          <p:cNvSpPr>
            <a:spLocks noGrp="1"/>
          </p:cNvSpPr>
          <p:nvPr>
            <p:ph idx="1"/>
          </p:nvPr>
        </p:nvSpPr>
        <p:spPr/>
        <p:txBody>
          <a:bodyPr/>
          <a:lstStyle/>
          <a:p>
            <a:r>
              <a:rPr lang="en-US" dirty="0" smtClean="0"/>
              <a:t>Why Do Business Services Locate in Large Settlements?</a:t>
            </a:r>
          </a:p>
          <a:p>
            <a:pPr lvl="1"/>
            <a:r>
              <a:rPr lang="en-US" dirty="0" smtClean="0"/>
              <a:t>Because there are more people that the business can be </a:t>
            </a:r>
            <a:r>
              <a:rPr lang="en-US" dirty="0" err="1" smtClean="0"/>
              <a:t>accessable</a:t>
            </a:r>
            <a:r>
              <a:rPr lang="en-US" dirty="0" smtClean="0"/>
              <a:t> to and the more revenue can come in which can then eventually lead to building the service into smaller areas without much more of a risk because the smaller </a:t>
            </a:r>
            <a:r>
              <a:rPr lang="en-US" dirty="0" err="1" smtClean="0"/>
              <a:t>towne</a:t>
            </a:r>
            <a:r>
              <a:rPr lang="en-US" dirty="0" smtClean="0"/>
              <a:t> will have heard about the service from people from the bigger city or will have heard about it some how which will prompt people to go to it.</a:t>
            </a:r>
            <a:endParaRPr lang="en-US" dirty="0"/>
          </a:p>
        </p:txBody>
      </p:sp>
    </p:spTree>
    <p:extLst>
      <p:ext uri="{BB962C8B-B14F-4D97-AF65-F5344CB8AC3E}">
        <p14:creationId xmlns:p14="http://schemas.microsoft.com/office/powerpoint/2010/main" val="2792402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key issue 4</a:t>
            </a:r>
            <a:endParaRPr lang="en-US" dirty="0"/>
          </a:p>
        </p:txBody>
      </p:sp>
      <p:sp>
        <p:nvSpPr>
          <p:cNvPr id="3" name="Content Placeholder 2"/>
          <p:cNvSpPr>
            <a:spLocks noGrp="1"/>
          </p:cNvSpPr>
          <p:nvPr>
            <p:ph idx="1"/>
          </p:nvPr>
        </p:nvSpPr>
        <p:spPr/>
        <p:txBody>
          <a:bodyPr/>
          <a:lstStyle/>
          <a:p>
            <a:r>
              <a:rPr lang="en-US" dirty="0" smtClean="0"/>
              <a:t>Why Do Services Cluster Downtown?</a:t>
            </a:r>
          </a:p>
          <a:p>
            <a:pPr lvl="1"/>
            <a:r>
              <a:rPr lang="en-US" dirty="0" smtClean="0"/>
              <a:t>The downtown area of cities is more clustered so the more people there are to visit the service and the more of that service there are in the area the greater chance people will visit the service.</a:t>
            </a:r>
            <a:endParaRPr lang="en-US" dirty="0"/>
          </a:p>
        </p:txBody>
      </p:sp>
    </p:spTree>
    <p:extLst>
      <p:ext uri="{BB962C8B-B14F-4D97-AF65-F5344CB8AC3E}">
        <p14:creationId xmlns:p14="http://schemas.microsoft.com/office/powerpoint/2010/main" val="3651936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key issue 1</a:t>
            </a:r>
            <a:endParaRPr lang="en-US" dirty="0"/>
          </a:p>
        </p:txBody>
      </p:sp>
      <p:sp>
        <p:nvSpPr>
          <p:cNvPr id="3" name="Content Placeholder 2"/>
          <p:cNvSpPr>
            <a:spLocks noGrp="1"/>
          </p:cNvSpPr>
          <p:nvPr>
            <p:ph idx="1"/>
          </p:nvPr>
        </p:nvSpPr>
        <p:spPr/>
        <p:txBody>
          <a:bodyPr/>
          <a:lstStyle/>
          <a:p>
            <a:r>
              <a:rPr lang="en-US" dirty="0" smtClean="0"/>
              <a:t>Where Have Urban Areas Grown?</a:t>
            </a:r>
          </a:p>
          <a:p>
            <a:pPr lvl="1"/>
            <a:r>
              <a:rPr lang="en-US" dirty="0" smtClean="0"/>
              <a:t>In the MDCs because there are more jobs available there than in rural areas and in LDCs most of the land is rural or what is urban is crime infested.</a:t>
            </a:r>
            <a:endParaRPr lang="en-US" dirty="0"/>
          </a:p>
        </p:txBody>
      </p:sp>
    </p:spTree>
    <p:extLst>
      <p:ext uri="{BB962C8B-B14F-4D97-AF65-F5344CB8AC3E}">
        <p14:creationId xmlns:p14="http://schemas.microsoft.com/office/powerpoint/2010/main" val="124331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2; key issue 1</a:t>
            </a:r>
          </a:p>
        </p:txBody>
      </p:sp>
      <p:sp>
        <p:nvSpPr>
          <p:cNvPr id="3" name="Content Placeholder 2"/>
          <p:cNvSpPr>
            <a:spLocks noGrp="1"/>
          </p:cNvSpPr>
          <p:nvPr>
            <p:ph idx="1"/>
          </p:nvPr>
        </p:nvSpPr>
        <p:spPr/>
        <p:txBody>
          <a:bodyPr>
            <a:normAutofit fontScale="92500" lnSpcReduction="10000"/>
          </a:bodyPr>
          <a:lstStyle/>
          <a:p>
            <a:r>
              <a:rPr lang="en-US" sz="2800">
                <a:solidFill>
                  <a:srgbClr val="000000"/>
                </a:solidFill>
                <a:latin typeface="Corbel"/>
              </a:rPr>
              <a:t>Where Is The World's Population Distributed?</a:t>
            </a:r>
          </a:p>
          <a:p>
            <a:pPr lvl="1"/>
            <a:r>
              <a:rPr lang="en-US" sz="2400">
                <a:solidFill>
                  <a:srgbClr val="000000"/>
                </a:solidFill>
                <a:latin typeface="Corbel"/>
              </a:rPr>
              <a:t>Population concentrations, the density or how many and how close do people live in correlation to each other</a:t>
            </a:r>
          </a:p>
          <a:p>
            <a:pPr lvl="1"/>
            <a:r>
              <a:rPr lang="en-US" sz="2400">
                <a:solidFill>
                  <a:srgbClr val="000000"/>
                </a:solidFill>
                <a:latin typeface="Corbel"/>
              </a:rPr>
              <a:t>Sparsly populated regions, the dry arid landscape of the Kalahari will not be home to many people such as in places that have a milder climate and more rain fall with chances for jobs and liesure</a:t>
            </a:r>
          </a:p>
          <a:p>
            <a:pPr lvl="1"/>
            <a:r>
              <a:rPr lang="en-US" sz="2400">
                <a:solidFill>
                  <a:srgbClr val="000000"/>
                </a:solidFill>
                <a:latin typeface="Corbel"/>
              </a:rPr>
              <a:t>Population density, how many people of a certain race, ethnicity, or religion live in cimparision to other groups</a:t>
            </a:r>
          </a:p>
        </p:txBody>
      </p:sp>
    </p:spTree>
    <p:extLst>
      <p:ext uri="{BB962C8B-B14F-4D97-AF65-F5344CB8AC3E}">
        <p14:creationId xmlns:p14="http://schemas.microsoft.com/office/powerpoint/2010/main" val="34711270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key issue 2</a:t>
            </a:r>
            <a:endParaRPr lang="en-US" dirty="0"/>
          </a:p>
        </p:txBody>
      </p:sp>
      <p:sp>
        <p:nvSpPr>
          <p:cNvPr id="3" name="Content Placeholder 2"/>
          <p:cNvSpPr>
            <a:spLocks noGrp="1"/>
          </p:cNvSpPr>
          <p:nvPr>
            <p:ph idx="1"/>
          </p:nvPr>
        </p:nvSpPr>
        <p:spPr/>
        <p:txBody>
          <a:bodyPr/>
          <a:lstStyle/>
          <a:p>
            <a:r>
              <a:rPr lang="en-US" dirty="0" smtClean="0"/>
              <a:t>Where Are People Distributed Within Urban Areas?</a:t>
            </a:r>
          </a:p>
          <a:p>
            <a:pPr lvl="1"/>
            <a:r>
              <a:rPr lang="en-US" dirty="0" smtClean="0"/>
              <a:t>Where people are distributed depends on their needs</a:t>
            </a:r>
          </a:p>
          <a:p>
            <a:pPr lvl="2"/>
            <a:r>
              <a:rPr lang="en-US" dirty="0" smtClean="0"/>
              <a:t>In the center is the CBD which is were ell the bi businesses are</a:t>
            </a:r>
          </a:p>
          <a:p>
            <a:pPr lvl="2"/>
            <a:r>
              <a:rPr lang="en-US" dirty="0" smtClean="0"/>
              <a:t>Out side of that is the zone of transit which are people that work in CBD</a:t>
            </a:r>
          </a:p>
          <a:p>
            <a:pPr lvl="2"/>
            <a:r>
              <a:rPr lang="en-US" dirty="0" smtClean="0"/>
              <a:t>Outside of that is the Zone of independent workers’ homes</a:t>
            </a:r>
          </a:p>
          <a:p>
            <a:pPr lvl="2"/>
            <a:r>
              <a:rPr lang="en-US" dirty="0" smtClean="0"/>
              <a:t>Outside of that is the Zone of better residences</a:t>
            </a:r>
          </a:p>
          <a:p>
            <a:pPr lvl="2"/>
            <a:r>
              <a:rPr lang="en-US" dirty="0" smtClean="0"/>
              <a:t>Out side of that is the Commuter’s zone or suburbs</a:t>
            </a:r>
          </a:p>
        </p:txBody>
      </p:sp>
    </p:spTree>
    <p:extLst>
      <p:ext uri="{BB962C8B-B14F-4D97-AF65-F5344CB8AC3E}">
        <p14:creationId xmlns:p14="http://schemas.microsoft.com/office/powerpoint/2010/main" val="21169627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key issue 3</a:t>
            </a:r>
            <a:endParaRPr lang="en-US" dirty="0"/>
          </a:p>
        </p:txBody>
      </p:sp>
      <p:sp>
        <p:nvSpPr>
          <p:cNvPr id="3" name="Content Placeholder 2"/>
          <p:cNvSpPr>
            <a:spLocks noGrp="1"/>
          </p:cNvSpPr>
          <p:nvPr>
            <p:ph idx="1"/>
          </p:nvPr>
        </p:nvSpPr>
        <p:spPr/>
        <p:txBody>
          <a:bodyPr/>
          <a:lstStyle/>
          <a:p>
            <a:r>
              <a:rPr lang="en-US" dirty="0" smtClean="0"/>
              <a:t>Why Do Inner Cities Have Distinctive Problems?</a:t>
            </a:r>
          </a:p>
          <a:p>
            <a:pPr lvl="1"/>
            <a:r>
              <a:rPr lang="en-US" dirty="0" smtClean="0"/>
              <a:t>De greatly to the high population density and lack of space the city builds up which with so many people causes pollution.</a:t>
            </a:r>
          </a:p>
          <a:p>
            <a:pPr lvl="1"/>
            <a:r>
              <a:rPr lang="en-US" dirty="0" smtClean="0"/>
              <a:t>Also with so many people there is more competition for jobs.</a:t>
            </a:r>
          </a:p>
          <a:p>
            <a:pPr lvl="1"/>
            <a:r>
              <a:rPr lang="en-US" dirty="0" smtClean="0"/>
              <a:t>Also due to the high amount of people and low employment rates crime will increase.</a:t>
            </a:r>
            <a:endParaRPr lang="en-US" dirty="0"/>
          </a:p>
        </p:txBody>
      </p:sp>
    </p:spTree>
    <p:extLst>
      <p:ext uri="{BB962C8B-B14F-4D97-AF65-F5344CB8AC3E}">
        <p14:creationId xmlns:p14="http://schemas.microsoft.com/office/powerpoint/2010/main" val="3280314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key issue 4</a:t>
            </a:r>
            <a:endParaRPr lang="en-US" dirty="0"/>
          </a:p>
        </p:txBody>
      </p:sp>
      <p:sp>
        <p:nvSpPr>
          <p:cNvPr id="3" name="Content Placeholder 2"/>
          <p:cNvSpPr>
            <a:spLocks noGrp="1"/>
          </p:cNvSpPr>
          <p:nvPr>
            <p:ph idx="1"/>
          </p:nvPr>
        </p:nvSpPr>
        <p:spPr/>
        <p:txBody>
          <a:bodyPr/>
          <a:lstStyle/>
          <a:p>
            <a:r>
              <a:rPr lang="en-US" dirty="0" smtClean="0"/>
              <a:t>Why Do Suburbs Have Distinctive Problems?</a:t>
            </a:r>
          </a:p>
          <a:p>
            <a:pPr lvl="1"/>
            <a:r>
              <a:rPr lang="en-US" dirty="0" smtClean="0"/>
              <a:t>Because so many people have been moving to them that crime eventually increase there as well. </a:t>
            </a:r>
          </a:p>
          <a:p>
            <a:pPr lvl="1"/>
            <a:r>
              <a:rPr lang="en-US" dirty="0" smtClean="0"/>
              <a:t>Also lack of space brings up prices of property and because people are moving away from the city, the city gets less revenue and to eventually taxes get raised and people will get paid less.</a:t>
            </a:r>
            <a:endParaRPr lang="en-US" dirty="0"/>
          </a:p>
        </p:txBody>
      </p:sp>
    </p:spTree>
    <p:extLst>
      <p:ext uri="{BB962C8B-B14F-4D97-AF65-F5344CB8AC3E}">
        <p14:creationId xmlns:p14="http://schemas.microsoft.com/office/powerpoint/2010/main" val="32399363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key issue 1</a:t>
            </a:r>
            <a:endParaRPr lang="en-US" dirty="0"/>
          </a:p>
        </p:txBody>
      </p:sp>
      <p:sp>
        <p:nvSpPr>
          <p:cNvPr id="3" name="Content Placeholder 2"/>
          <p:cNvSpPr>
            <a:spLocks noGrp="1"/>
          </p:cNvSpPr>
          <p:nvPr>
            <p:ph idx="1"/>
          </p:nvPr>
        </p:nvSpPr>
        <p:spPr/>
        <p:txBody>
          <a:bodyPr/>
          <a:lstStyle/>
          <a:p>
            <a:r>
              <a:rPr lang="en-US" dirty="0" smtClean="0"/>
              <a:t>Why Are </a:t>
            </a:r>
            <a:r>
              <a:rPr lang="en-US" dirty="0"/>
              <a:t>R</a:t>
            </a:r>
            <a:r>
              <a:rPr lang="en-US" dirty="0" smtClean="0"/>
              <a:t>esources </a:t>
            </a:r>
            <a:r>
              <a:rPr lang="en-US" dirty="0"/>
              <a:t>B</a:t>
            </a:r>
            <a:r>
              <a:rPr lang="en-US" dirty="0" smtClean="0"/>
              <a:t>eing Depleted?</a:t>
            </a:r>
          </a:p>
          <a:p>
            <a:pPr lvl="1"/>
            <a:r>
              <a:rPr lang="en-US" dirty="0" smtClean="0"/>
              <a:t>Because as the population is growing and more countries are becoming more developed more resources are being used and some of them like oil are non-renewable.</a:t>
            </a:r>
            <a:endParaRPr lang="en-US" dirty="0"/>
          </a:p>
        </p:txBody>
      </p:sp>
    </p:spTree>
    <p:extLst>
      <p:ext uri="{BB962C8B-B14F-4D97-AF65-F5344CB8AC3E}">
        <p14:creationId xmlns:p14="http://schemas.microsoft.com/office/powerpoint/2010/main" val="40854786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key issue 2</a:t>
            </a:r>
            <a:endParaRPr lang="en-US" dirty="0"/>
          </a:p>
        </p:txBody>
      </p:sp>
      <p:sp>
        <p:nvSpPr>
          <p:cNvPr id="3" name="Content Placeholder 2"/>
          <p:cNvSpPr>
            <a:spLocks noGrp="1"/>
          </p:cNvSpPr>
          <p:nvPr>
            <p:ph idx="1"/>
          </p:nvPr>
        </p:nvSpPr>
        <p:spPr/>
        <p:txBody>
          <a:bodyPr/>
          <a:lstStyle/>
          <a:p>
            <a:r>
              <a:rPr lang="en-US" dirty="0" smtClean="0"/>
              <a:t>Why Are Resources Being Polluted?</a:t>
            </a:r>
          </a:p>
          <a:p>
            <a:pPr lvl="1"/>
            <a:r>
              <a:rPr lang="en-US" dirty="0" smtClean="0"/>
              <a:t>As countries become more industrialized the more waste is produced and when they run out of safe storage they dump in to lakes and rivers, and the air pollution from cars and factories make the air more and more likely to become acid rain.</a:t>
            </a:r>
            <a:endParaRPr lang="en-US" dirty="0"/>
          </a:p>
        </p:txBody>
      </p:sp>
    </p:spTree>
    <p:extLst>
      <p:ext uri="{BB962C8B-B14F-4D97-AF65-F5344CB8AC3E}">
        <p14:creationId xmlns:p14="http://schemas.microsoft.com/office/powerpoint/2010/main" val="8838133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key issue 3</a:t>
            </a:r>
            <a:endParaRPr lang="en-US" dirty="0"/>
          </a:p>
        </p:txBody>
      </p:sp>
      <p:sp>
        <p:nvSpPr>
          <p:cNvPr id="3" name="Content Placeholder 2"/>
          <p:cNvSpPr>
            <a:spLocks noGrp="1"/>
          </p:cNvSpPr>
          <p:nvPr>
            <p:ph idx="1"/>
          </p:nvPr>
        </p:nvSpPr>
        <p:spPr/>
        <p:txBody>
          <a:bodyPr/>
          <a:lstStyle/>
          <a:p>
            <a:r>
              <a:rPr lang="en-US" dirty="0" smtClean="0"/>
              <a:t>Why Are Resources Reusable?</a:t>
            </a:r>
          </a:p>
          <a:p>
            <a:pPr lvl="1"/>
            <a:r>
              <a:rPr lang="en-US" dirty="0" smtClean="0"/>
              <a:t>Because they can be replenished in a relatively short time.</a:t>
            </a:r>
            <a:endParaRPr lang="en-US" dirty="0"/>
          </a:p>
        </p:txBody>
      </p:sp>
    </p:spTree>
    <p:extLst>
      <p:ext uri="{BB962C8B-B14F-4D97-AF65-F5344CB8AC3E}">
        <p14:creationId xmlns:p14="http://schemas.microsoft.com/office/powerpoint/2010/main" val="23276023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key issue 4</a:t>
            </a:r>
            <a:endParaRPr lang="en-US" dirty="0"/>
          </a:p>
        </p:txBody>
      </p:sp>
      <p:sp>
        <p:nvSpPr>
          <p:cNvPr id="3" name="Content Placeholder 2"/>
          <p:cNvSpPr>
            <a:spLocks noGrp="1"/>
          </p:cNvSpPr>
          <p:nvPr>
            <p:ph idx="1"/>
          </p:nvPr>
        </p:nvSpPr>
        <p:spPr/>
        <p:txBody>
          <a:bodyPr/>
          <a:lstStyle/>
          <a:p>
            <a:r>
              <a:rPr lang="en-US" dirty="0" smtClean="0"/>
              <a:t>Why Can Resources Be Conserved?</a:t>
            </a:r>
          </a:p>
          <a:p>
            <a:pPr lvl="1"/>
            <a:r>
              <a:rPr lang="en-US" dirty="0" smtClean="0"/>
              <a:t>Because we have developed the technology to preserve food and create crops resistant to harmful substances.</a:t>
            </a:r>
            <a:endParaRPr lang="en-US" dirty="0"/>
          </a:p>
        </p:txBody>
      </p:sp>
    </p:spTree>
    <p:extLst>
      <p:ext uri="{BB962C8B-B14F-4D97-AF65-F5344CB8AC3E}">
        <p14:creationId xmlns:p14="http://schemas.microsoft.com/office/powerpoint/2010/main" val="27451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2; key issue 2</a:t>
            </a:r>
          </a:p>
        </p:txBody>
      </p:sp>
      <p:sp>
        <p:nvSpPr>
          <p:cNvPr id="3" name="Content Placeholder 2"/>
          <p:cNvSpPr>
            <a:spLocks noGrp="1"/>
          </p:cNvSpPr>
          <p:nvPr>
            <p:ph idx="1"/>
          </p:nvPr>
        </p:nvSpPr>
        <p:spPr/>
        <p:txBody>
          <a:bodyPr/>
          <a:lstStyle/>
          <a:p>
            <a:r>
              <a:rPr lang="en-US" sz="2800">
                <a:solidFill>
                  <a:srgbClr val="000000"/>
                </a:solidFill>
                <a:latin typeface="Corbel"/>
              </a:rPr>
              <a:t>Where Has The World's Population Increased?</a:t>
            </a:r>
          </a:p>
          <a:p>
            <a:pPr lvl="1"/>
            <a:r>
              <a:rPr lang="en-US" sz="2400">
                <a:solidFill>
                  <a:srgbClr val="000000"/>
                </a:solidFill>
                <a:latin typeface="Corbel"/>
              </a:rPr>
              <a:t>Natural increase (NIR)- the percentage by which a population grows in a year. Find by subtracting Crude Birth Rate from Crude Death Rate</a:t>
            </a:r>
          </a:p>
          <a:p>
            <a:pPr lvl="1"/>
            <a:r>
              <a:rPr lang="en-US" sz="2400">
                <a:solidFill>
                  <a:srgbClr val="000000"/>
                </a:solidFill>
                <a:latin typeface="Corbel"/>
              </a:rPr>
              <a:t>Fertility-TFR(total fertility rate)- the number of births in a society</a:t>
            </a:r>
          </a:p>
          <a:p>
            <a:pPr lvl="1"/>
            <a:r>
              <a:rPr lang="en-US" sz="2400">
                <a:solidFill>
                  <a:srgbClr val="000000"/>
                </a:solidFill>
                <a:latin typeface="Corbel"/>
              </a:rPr>
              <a:t>Mortality-IMR(infant mortality rate)- the annual number of deaths of infants under one yearof age</a:t>
            </a:r>
          </a:p>
        </p:txBody>
      </p:sp>
    </p:spTree>
    <p:extLst>
      <p:ext uri="{BB962C8B-B14F-4D97-AF65-F5344CB8AC3E}">
        <p14:creationId xmlns:p14="http://schemas.microsoft.com/office/powerpoint/2010/main" val="17384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key issue 3</a:t>
            </a:r>
            <a:endParaRPr lang="en-US" dirty="0"/>
          </a:p>
        </p:txBody>
      </p:sp>
      <p:sp>
        <p:nvSpPr>
          <p:cNvPr id="3" name="Content Placeholder 2"/>
          <p:cNvSpPr>
            <a:spLocks noGrp="1"/>
          </p:cNvSpPr>
          <p:nvPr>
            <p:ph idx="1"/>
          </p:nvPr>
        </p:nvSpPr>
        <p:spPr>
          <a:xfrm>
            <a:off x="1381991" y="2192482"/>
            <a:ext cx="10121032" cy="3598719"/>
          </a:xfrm>
        </p:spPr>
        <p:txBody>
          <a:bodyPr/>
          <a:lstStyle/>
          <a:p>
            <a:r>
              <a:rPr lang="en-US" dirty="0" smtClean="0"/>
              <a:t>Why </a:t>
            </a:r>
            <a:r>
              <a:rPr lang="en-US" dirty="0"/>
              <a:t>I</a:t>
            </a:r>
            <a:r>
              <a:rPr lang="en-US" dirty="0" smtClean="0"/>
              <a:t>s Population Increasing at Different Rates in Different Countries?</a:t>
            </a:r>
          </a:p>
          <a:p>
            <a:pPr lvl="1"/>
            <a:r>
              <a:rPr lang="en-US" dirty="0" smtClean="0"/>
              <a:t>Countries are in different stages of the demographic transition model</a:t>
            </a:r>
            <a:endParaRPr lang="en-US" dirty="0"/>
          </a:p>
          <a:p>
            <a:pPr lvl="2"/>
            <a:r>
              <a:rPr lang="en-US" dirty="0" smtClean="0"/>
              <a:t>Lesser developed countries are in stage one or two which is characterized by high population due to lack of family planning and the low wages of work. Thus more people are needed to be able to make enough money and where do these people come from? Children, a wonderful source of free labor.</a:t>
            </a:r>
          </a:p>
        </p:txBody>
      </p:sp>
    </p:spTree>
    <p:extLst>
      <p:ext uri="{BB962C8B-B14F-4D97-AF65-F5344CB8AC3E}">
        <p14:creationId xmlns:p14="http://schemas.microsoft.com/office/powerpoint/2010/main" val="1768619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key issue 4</a:t>
            </a:r>
            <a:endParaRPr lang="en-US" dirty="0"/>
          </a:p>
        </p:txBody>
      </p:sp>
      <p:sp>
        <p:nvSpPr>
          <p:cNvPr id="3" name="Content Placeholder 2"/>
          <p:cNvSpPr>
            <a:spLocks noGrp="1"/>
          </p:cNvSpPr>
          <p:nvPr>
            <p:ph idx="1"/>
          </p:nvPr>
        </p:nvSpPr>
        <p:spPr/>
        <p:txBody>
          <a:bodyPr/>
          <a:lstStyle/>
          <a:p>
            <a:r>
              <a:rPr lang="en-US" dirty="0" smtClean="0"/>
              <a:t>Why Might the World Face an Overpopulation Problem?</a:t>
            </a:r>
          </a:p>
          <a:p>
            <a:pPr lvl="1"/>
            <a:r>
              <a:rPr lang="en-US" dirty="0" smtClean="0"/>
              <a:t>Based on Thomas Malthus, the human race would grow so much that there would not be enough food to feed everyone and some people or all the people would starve. What he did not count on however was the technology that has been put into food production. These include reverse desertification and the ability for one person being able to irrigate several hundred acre plots of land.</a:t>
            </a:r>
            <a:r>
              <a:rPr lang="en-US" dirty="0"/>
              <a:t> </a:t>
            </a:r>
            <a:r>
              <a:rPr lang="en-US" dirty="0" smtClean="0"/>
              <a:t>So we are doing ok so far and thanks to lesser developed countries becoming more developed they too are starting to produce more food for their people or trade resources for food.</a:t>
            </a:r>
          </a:p>
        </p:txBody>
      </p:sp>
    </p:spTree>
    <p:extLst>
      <p:ext uri="{BB962C8B-B14F-4D97-AF65-F5344CB8AC3E}">
        <p14:creationId xmlns:p14="http://schemas.microsoft.com/office/powerpoint/2010/main" val="416125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key issue 1</a:t>
            </a:r>
            <a:endParaRPr lang="en-US" dirty="0"/>
          </a:p>
        </p:txBody>
      </p:sp>
      <p:sp>
        <p:nvSpPr>
          <p:cNvPr id="3" name="Content Placeholder 2"/>
          <p:cNvSpPr>
            <a:spLocks noGrp="1"/>
          </p:cNvSpPr>
          <p:nvPr>
            <p:ph idx="1"/>
          </p:nvPr>
        </p:nvSpPr>
        <p:spPr/>
        <p:txBody>
          <a:bodyPr/>
          <a:lstStyle/>
          <a:p>
            <a:r>
              <a:rPr lang="en-US" dirty="0" smtClean="0"/>
              <a:t>Why Do People Migrate?</a:t>
            </a:r>
          </a:p>
          <a:p>
            <a:pPr lvl="1"/>
            <a:r>
              <a:rPr lang="en-US" dirty="0" smtClean="0"/>
              <a:t>Many people migrate for better job </a:t>
            </a:r>
            <a:r>
              <a:rPr lang="en-US" dirty="0" smtClean="0"/>
              <a:t>opportunities </a:t>
            </a:r>
            <a:r>
              <a:rPr lang="en-US" dirty="0" smtClean="0"/>
              <a:t>because generally the better job one has the better one’s quality of life is</a:t>
            </a:r>
          </a:p>
          <a:p>
            <a:pPr lvl="1"/>
            <a:r>
              <a:rPr lang="en-US" dirty="0" smtClean="0"/>
              <a:t>For fear of prosecution. Many people leave an area because the land is war torn, are wanted for unfair prosecution, and the crime rate and violence in an are can force people out.</a:t>
            </a:r>
            <a:endParaRPr lang="en-US" dirty="0"/>
          </a:p>
        </p:txBody>
      </p:sp>
    </p:spTree>
    <p:extLst>
      <p:ext uri="{BB962C8B-B14F-4D97-AF65-F5344CB8AC3E}">
        <p14:creationId xmlns:p14="http://schemas.microsoft.com/office/powerpoint/2010/main" val="1717801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301</TotalTime>
  <Words>3851</Words>
  <Application>Microsoft Office PowerPoint</Application>
  <PresentationFormat>Custom</PresentationFormat>
  <Paragraphs>257</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Parallax</vt:lpstr>
      <vt:lpstr>AP Human Geography Key Issue Answers </vt:lpstr>
      <vt:lpstr>Chapter 1; key issue 1</vt:lpstr>
      <vt:lpstr>Chapter 1; key issue 2</vt:lpstr>
      <vt:lpstr>Chapter 1; key issue 3</vt:lpstr>
      <vt:lpstr>Chapter 2; key issue 1</vt:lpstr>
      <vt:lpstr>Chapter 2; key issue 2</vt:lpstr>
      <vt:lpstr>Chapter 2; key issue 3</vt:lpstr>
      <vt:lpstr>Chapter 2; key issue 4</vt:lpstr>
      <vt:lpstr>Chapter 3; key issue 1</vt:lpstr>
      <vt:lpstr>Chapter 3; key issue 2</vt:lpstr>
      <vt:lpstr>Chapter 3; key issue 3</vt:lpstr>
      <vt:lpstr>Chapter 3; key issue 4</vt:lpstr>
      <vt:lpstr>Chapter 4; key issue 1</vt:lpstr>
      <vt:lpstr>Chapter 4; key issue 2</vt:lpstr>
      <vt:lpstr>Chapter 4; key issue 3</vt:lpstr>
      <vt:lpstr>Chapter 4; key issue 4</vt:lpstr>
      <vt:lpstr>Chapter 5; key issue 1</vt:lpstr>
      <vt:lpstr>Chapter 5; key issue 2</vt:lpstr>
      <vt:lpstr>Chapter 5; key issue 3</vt:lpstr>
      <vt:lpstr>Chapter 5; key issue 4</vt:lpstr>
      <vt:lpstr>Chapter 6; key issue 1</vt:lpstr>
      <vt:lpstr>Chapter 6; key issue 2</vt:lpstr>
      <vt:lpstr>Chapter 6; key issue 3</vt:lpstr>
      <vt:lpstr>Chapter 6; key issue 4</vt:lpstr>
      <vt:lpstr>Chapter 7; key issue 1</vt:lpstr>
      <vt:lpstr>Chapter 7; key issue 2</vt:lpstr>
      <vt:lpstr>Chapter 7; key issue3</vt:lpstr>
      <vt:lpstr>Chapter 7, key issue 4</vt:lpstr>
      <vt:lpstr>Chapter 8; key issue 1</vt:lpstr>
      <vt:lpstr>Chapter 8; key issue 2</vt:lpstr>
      <vt:lpstr>Chapter 8; key issue 3</vt:lpstr>
      <vt:lpstr>Chapter 8; key issue 4</vt:lpstr>
      <vt:lpstr>Chapter 9; key issue 1</vt:lpstr>
      <vt:lpstr>Chapter 9; key issue 2</vt:lpstr>
      <vt:lpstr>Chapter 9; key issue 3</vt:lpstr>
      <vt:lpstr>Chapter 9; key issue 4</vt:lpstr>
      <vt:lpstr>Chapter 10; key issue 1</vt:lpstr>
      <vt:lpstr>Chapter 10; key issue 2</vt:lpstr>
      <vt:lpstr>Chapter 10; key issue 3</vt:lpstr>
      <vt:lpstr>Chapter 10; key issue 4</vt:lpstr>
      <vt:lpstr>Chapter 11; key issue 1</vt:lpstr>
      <vt:lpstr>Chapter 11; key issue 2</vt:lpstr>
      <vt:lpstr>Chapter 11; key issue 3</vt:lpstr>
      <vt:lpstr>Chapter 11; key issue 4</vt:lpstr>
      <vt:lpstr>Chapter 12; key issue 1</vt:lpstr>
      <vt:lpstr>Chapter 12; key issue 2</vt:lpstr>
      <vt:lpstr>Chapter 12;key issue 3</vt:lpstr>
      <vt:lpstr>Chapter 12; key issue 4</vt:lpstr>
      <vt:lpstr>Chapter 13; key issue 1</vt:lpstr>
      <vt:lpstr>Chapter 13; key issue 2</vt:lpstr>
      <vt:lpstr>Chapter 13; key issue 3</vt:lpstr>
      <vt:lpstr>Chapter 13; key issue 4</vt:lpstr>
      <vt:lpstr>Chapter 14; key issue 1</vt:lpstr>
      <vt:lpstr>Chapter 14; key issue 2</vt:lpstr>
      <vt:lpstr>Chapter 14; key issue 3</vt:lpstr>
      <vt:lpstr>Chapter 14; key issue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Human Geography Key Issue Answers</dc:title>
  <dc:creator>Lisa Aspy</dc:creator>
  <cp:lastModifiedBy>Guill Strougo</cp:lastModifiedBy>
  <cp:revision>32</cp:revision>
  <dcterms:created xsi:type="dcterms:W3CDTF">2012-07-27T01:16:44Z</dcterms:created>
  <dcterms:modified xsi:type="dcterms:W3CDTF">2013-08-19T21:38:03Z</dcterms:modified>
</cp:coreProperties>
</file>